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40" r:id="rId2"/>
    <p:sldId id="354" r:id="rId3"/>
    <p:sldId id="373" r:id="rId4"/>
    <p:sldId id="369" r:id="rId5"/>
    <p:sldId id="370" r:id="rId6"/>
    <p:sldId id="371" r:id="rId7"/>
    <p:sldId id="372" r:id="rId8"/>
    <p:sldId id="257" r:id="rId9"/>
    <p:sldId id="259" r:id="rId10"/>
    <p:sldId id="262" r:id="rId11"/>
    <p:sldId id="265" r:id="rId12"/>
    <p:sldId id="266" r:id="rId13"/>
    <p:sldId id="355" r:id="rId14"/>
    <p:sldId id="269" r:id="rId15"/>
    <p:sldId id="270" r:id="rId16"/>
    <p:sldId id="342" r:id="rId17"/>
    <p:sldId id="343" r:id="rId18"/>
    <p:sldId id="274" r:id="rId19"/>
    <p:sldId id="275" r:id="rId20"/>
    <p:sldId id="276" r:id="rId21"/>
    <p:sldId id="277" r:id="rId22"/>
    <p:sldId id="279" r:id="rId23"/>
    <p:sldId id="280" r:id="rId24"/>
    <p:sldId id="281" r:id="rId25"/>
    <p:sldId id="282" r:id="rId26"/>
    <p:sldId id="285" r:id="rId27"/>
    <p:sldId id="344" r:id="rId28"/>
    <p:sldId id="345" r:id="rId29"/>
    <p:sldId id="286" r:id="rId30"/>
    <p:sldId id="287" r:id="rId31"/>
    <p:sldId id="288" r:id="rId32"/>
    <p:sldId id="393" r:id="rId33"/>
    <p:sldId id="394" r:id="rId34"/>
    <p:sldId id="395" r:id="rId35"/>
    <p:sldId id="396" r:id="rId36"/>
    <p:sldId id="374" r:id="rId37"/>
    <p:sldId id="356" r:id="rId38"/>
    <p:sldId id="376" r:id="rId39"/>
    <p:sldId id="292" r:id="rId40"/>
    <p:sldId id="293" r:id="rId41"/>
    <p:sldId id="294" r:id="rId42"/>
    <p:sldId id="295" r:id="rId43"/>
    <p:sldId id="298" r:id="rId44"/>
    <p:sldId id="299" r:id="rId45"/>
    <p:sldId id="377" r:id="rId46"/>
    <p:sldId id="381" r:id="rId47"/>
    <p:sldId id="382" r:id="rId48"/>
    <p:sldId id="383" r:id="rId49"/>
    <p:sldId id="384" r:id="rId50"/>
    <p:sldId id="385" r:id="rId51"/>
    <p:sldId id="386" r:id="rId52"/>
    <p:sldId id="387" r:id="rId53"/>
    <p:sldId id="388" r:id="rId54"/>
    <p:sldId id="389" r:id="rId55"/>
    <p:sldId id="390" r:id="rId56"/>
    <p:sldId id="391" r:id="rId57"/>
    <p:sldId id="304" r:id="rId58"/>
    <p:sldId id="305" r:id="rId59"/>
    <p:sldId id="306" r:id="rId60"/>
    <p:sldId id="348" r:id="rId61"/>
    <p:sldId id="307" r:id="rId62"/>
    <p:sldId id="392" r:id="rId63"/>
    <p:sldId id="358" r:id="rId64"/>
    <p:sldId id="359" r:id="rId65"/>
    <p:sldId id="360" r:id="rId66"/>
    <p:sldId id="397" r:id="rId67"/>
    <p:sldId id="331" r:id="rId6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9165" autoAdjust="0"/>
  </p:normalViewPr>
  <p:slideViewPr>
    <p:cSldViewPr snapToGrid="0">
      <p:cViewPr varScale="1">
        <p:scale>
          <a:sx n="64" d="100"/>
          <a:sy n="64" d="100"/>
        </p:scale>
        <p:origin x="22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77A5-2401-42EF-B6B3-315D4BFA7851}" type="datetimeFigureOut">
              <a:rPr lang="es-ES" smtClean="0"/>
              <a:t>30/04/2021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0C9AE-BC63-4166-B33C-9388343DA623}" type="slidenum">
              <a:rPr lang="es-ES" smtClean="0"/>
              <a:t>‹Nº›</a:t>
            </a:fld>
            <a:endParaRPr lang="es-ES"/>
          </a:p>
        </p:txBody>
      </p:sp>
    </p:spTree>
    <p:extLst>
      <p:ext uri="{BB962C8B-B14F-4D97-AF65-F5344CB8AC3E}">
        <p14:creationId xmlns:p14="http://schemas.microsoft.com/office/powerpoint/2010/main" val="132173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880C9AE-BC63-4166-B33C-9388343DA623}" type="slidenum">
              <a:rPr lang="es-ES" smtClean="0"/>
              <a:t>6</a:t>
            </a:fld>
            <a:endParaRPr lang="es-ES"/>
          </a:p>
        </p:txBody>
      </p:sp>
    </p:spTree>
    <p:extLst>
      <p:ext uri="{BB962C8B-B14F-4D97-AF65-F5344CB8AC3E}">
        <p14:creationId xmlns:p14="http://schemas.microsoft.com/office/powerpoint/2010/main" val="3560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body"/>
          </p:nvPr>
        </p:nvSpPr>
        <p:spPr>
          <a:xfrm>
            <a:off x="685800" y="4343400"/>
            <a:ext cx="5486040" cy="4114440"/>
          </a:xfrm>
          <a:prstGeom prst="rect">
            <a:avLst/>
          </a:prstGeom>
        </p:spPr>
        <p:txBody>
          <a:bodyPr/>
          <a:lstStyle/>
          <a:p>
            <a:r>
              <a:rPr lang="es-ES" sz="1200" b="1" strike="noStrike" cap="all" spc="-1">
                <a:solidFill>
                  <a:srgbClr val="000000"/>
                </a:solidFill>
                <a:uFill>
                  <a:solidFill>
                    <a:srgbClr val="FFFFFF"/>
                  </a:solidFill>
                </a:uFill>
                <a:latin typeface="+mn-lt"/>
                <a:ea typeface="+mn-ea"/>
              </a:rPr>
              <a:t>BACKGROUND:</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Renal impairment increases the risk of stroke and bleeding in patients with atrial fibrillation. In the Randomized Evaluation of Long-Term Anticoagulant Therapy (RELY) trial, dabigatran, with ≈80% renal elimination, displayed superiority over warfarin for prevention of stroke and systemic embolism in the 150-mg dose and significantly less major bleeding in the 110-mg dose in 18 113 patients with nonvalvular atrial fibrillation. This prespecified study investigated these outcomes in relation to renal function.</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METHODS AND RESULTS: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Glomerular filtration rate was estimated with the Cockcroft-Gault, Chronic Kidney Disease Epidemiology Collaboration (CKD-EPI), and Modification of Diet in Renal Disease (MDRD) equations in all randomized patients with available creatinine at baseline (n=17 951), and cystatin C-based glomerular filtration rate was estimated in a subpopulation with measurements available (n=6190). A glomerular filtration rate ≥80, 50 to &lt;80, and &lt;50 mL/min was estimated in 32.6%, 47.6%, and 19.8% and in 21.6%, 59.6%, and 18.8% of patients based on Cockcroft-Gault and CKD-EPI, respectively. Rates of stroke or systemic embolism, major bleeding, and all-cause mortality increased as renal function decreased. The rates of stroke or systemic embolism were lower with dabigatran 150 mg and similar with 110 mg twice daily compared with warfarin, without significant heterogeneity in subgroups defined by renal function (interaction P&gt;0.1 for all). For the outcome of major bleeding, there were significant interactions between treatment and renal function according to CKD-EPI and MDRD equations, respectively (P&lt;0.05). The relative reduction in major bleeding with either dabigatran dose compared with warfarin was greater in patients with glomerular filtration rate ≥80 mL/min.</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CONCLUSIONS: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The efficacy of both dosages of dabigatran was consistent with the overall trial irrespective of renal function. However, with the CKD-EPI and MDRD equations, both dabigatran dosages displayed significantly lower rates of major bleeding in patients with glomerular filtration rate ≥80 mL/min.</a:t>
            </a:r>
            <a:endParaRPr lang="es-ES" sz="1800" b="0" strike="noStrike" spc="-1">
              <a:solidFill>
                <a:srgbClr val="000000"/>
              </a:solidFill>
              <a:uFill>
                <a:solidFill>
                  <a:srgbClr val="FFFFFF"/>
                </a:solidFill>
              </a:uFill>
              <a:latin typeface="Calibri"/>
            </a:endParaRPr>
          </a:p>
          <a:p>
            <a:endParaRPr lang="es-ES" sz="1800" b="0" strike="noStrike" spc="-1">
              <a:solidFill>
                <a:srgbClr val="000000"/>
              </a:solidFill>
              <a:uFill>
                <a:solidFill>
                  <a:srgbClr val="FFFFFF"/>
                </a:solidFill>
              </a:uFill>
              <a:latin typeface="Calibri"/>
            </a:endParaRPr>
          </a:p>
        </p:txBody>
      </p:sp>
      <p:sp>
        <p:nvSpPr>
          <p:cNvPr id="374" name="TextShape 2"/>
          <p:cNvSpPr txBox="1"/>
          <p:nvPr/>
        </p:nvSpPr>
        <p:spPr>
          <a:xfrm>
            <a:off x="3884760" y="8685360"/>
            <a:ext cx="2971440" cy="456840"/>
          </a:xfrm>
          <a:prstGeom prst="rect">
            <a:avLst/>
          </a:prstGeom>
          <a:noFill/>
          <a:ln>
            <a:noFill/>
          </a:ln>
        </p:spPr>
        <p:txBody>
          <a:bodyPr anchor="b"/>
          <a:lstStyle/>
          <a:p>
            <a:pPr algn="r">
              <a:lnSpc>
                <a:spcPct val="100000"/>
              </a:lnSpc>
            </a:pPr>
            <a:fld id="{C3910831-6220-4CAA-BAD3-FE951D53B432}" type="slidenum">
              <a:rPr lang="es-ES" sz="1200" b="0" strike="noStrike" spc="-1">
                <a:solidFill>
                  <a:srgbClr val="000000"/>
                </a:solidFill>
                <a:uFill>
                  <a:solidFill>
                    <a:srgbClr val="FFFFFF"/>
                  </a:solidFill>
                </a:uFill>
                <a:latin typeface="+mn-lt"/>
                <a:ea typeface="+mn-ea"/>
              </a:rPr>
              <a:pPr algn="r">
                <a:lnSpc>
                  <a:spcPct val="100000"/>
                </a:lnSpc>
              </a:pPr>
              <a:t>23</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1324082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body"/>
          </p:nvPr>
        </p:nvSpPr>
        <p:spPr>
          <a:xfrm>
            <a:off x="685800" y="4343400"/>
            <a:ext cx="5486040" cy="4114440"/>
          </a:xfrm>
          <a:prstGeom prst="rect">
            <a:avLst/>
          </a:prstGeom>
        </p:spPr>
        <p:txBody>
          <a:bodyPr/>
          <a:lstStyle/>
          <a:p>
            <a:r>
              <a:rPr lang="es-ES" sz="1200" b="1" strike="noStrike" cap="all" spc="-1">
                <a:solidFill>
                  <a:srgbClr val="000000"/>
                </a:solidFill>
                <a:uFill>
                  <a:solidFill>
                    <a:srgbClr val="FFFFFF"/>
                  </a:solidFill>
                </a:uFill>
                <a:latin typeface="+mn-lt"/>
                <a:ea typeface="+mn-ea"/>
              </a:rPr>
              <a:t>AIMS: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Atrial fibrillation (AF) is common among patients with impaired renal function. Apixaban, a novel oral anticoagulant with partial renal excretion, was compared with warfarin and reduced the rate stroke, death and bleeding in the ARISTOTLE trial. We evaluated these outcomes in relation to renal function.</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METHODS AND RESULTS: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Baseline glomerular filtration rate (GFR) was estimated using the Cockcroft-Gault and Chronic Kidney Disease Epidemiology Collaboration (CKD-EPI) equations as well as cystatin C measurements. According to baseline Cockcroft-Gault, there were 7518 patients (42%) with an estimated GFR (eGFR) of &gt;80 mL/min, 7587 (42%) between &gt;50 and 80 mL/min, and 3017 (15%) with an eGFR of ≤50 mL/min. The rate of cardiovascular events and bleeding was higher at impaired renal function (≤80 mL/min). Apixaban was more effective than warfarin in preventing stroke or systemic embolism and reducing mortality irrespective of renal function. These results were consistent, regardless of methods for GFR estimation. Apixaban was associated with less major bleeding events across all ranges of eGFRs. The relative risk reduction in major bleeding was greater in patients with an eGFR of ≤50 mL/min using Cockcroft-Gault {hazard ratio (HR) 0.50 [95% confidence interval (CI) 0.38-0.66], interaction P = 0.005} or CKD-EPI equations [HR 0.48 (95% CI 0.37-0.64), interaction P = 0.003].</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CONCLUSION:</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In patients with AF, renal impairment was associated with increased risk of cardiovascular events and bleeding. When compared with warfarin, apixaban treatment reduced the rate of stroke, death, and major bleeding, regardless of renal function. Patients with impaired renal function seemed to have the greatest reduction in major bleeding with apixaban.</a:t>
            </a:r>
            <a:endParaRPr lang="es-ES" sz="1800" b="0" strike="noStrike" spc="-1">
              <a:solidFill>
                <a:srgbClr val="000000"/>
              </a:solidFill>
              <a:uFill>
                <a:solidFill>
                  <a:srgbClr val="FFFFFF"/>
                </a:solidFill>
              </a:uFill>
              <a:latin typeface="Calibri"/>
            </a:endParaRPr>
          </a:p>
          <a:p>
            <a:endParaRPr lang="es-ES" sz="1800" b="0" strike="noStrike" spc="-1">
              <a:solidFill>
                <a:srgbClr val="000000"/>
              </a:solidFill>
              <a:uFill>
                <a:solidFill>
                  <a:srgbClr val="FFFFFF"/>
                </a:solidFill>
              </a:uFill>
              <a:latin typeface="Calibri"/>
            </a:endParaRPr>
          </a:p>
        </p:txBody>
      </p:sp>
      <p:sp>
        <p:nvSpPr>
          <p:cNvPr id="314" name="TextShape 2"/>
          <p:cNvSpPr txBox="1"/>
          <p:nvPr/>
        </p:nvSpPr>
        <p:spPr>
          <a:xfrm>
            <a:off x="3884760" y="8685360"/>
            <a:ext cx="2971440" cy="456840"/>
          </a:xfrm>
          <a:prstGeom prst="rect">
            <a:avLst/>
          </a:prstGeom>
          <a:noFill/>
          <a:ln>
            <a:noFill/>
          </a:ln>
        </p:spPr>
        <p:txBody>
          <a:bodyPr anchor="b"/>
          <a:lstStyle/>
          <a:p>
            <a:pPr algn="r">
              <a:lnSpc>
                <a:spcPct val="100000"/>
              </a:lnSpc>
            </a:pPr>
            <a:fld id="{93E2B41C-2971-4447-94E0-E6BEAC7134F7}" type="slidenum">
              <a:rPr lang="es-ES" sz="1200" b="0" strike="noStrike" spc="-1">
                <a:solidFill>
                  <a:srgbClr val="000000"/>
                </a:solidFill>
                <a:uFill>
                  <a:solidFill>
                    <a:srgbClr val="FFFFFF"/>
                  </a:solidFill>
                </a:uFill>
                <a:latin typeface="+mn-lt"/>
                <a:ea typeface="+mn-ea"/>
              </a:rPr>
              <a:pPr algn="r">
                <a:lnSpc>
                  <a:spcPct val="100000"/>
                </a:lnSpc>
              </a:pPr>
              <a:t>24</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110757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body"/>
          </p:nvPr>
        </p:nvSpPr>
        <p:spPr>
          <a:xfrm>
            <a:off x="685800" y="4343400"/>
            <a:ext cx="5486040" cy="4114440"/>
          </a:xfrm>
          <a:prstGeom prst="rect">
            <a:avLst/>
          </a:prstGeom>
        </p:spPr>
        <p:txBody>
          <a:bodyPr/>
          <a:lstStyle/>
          <a:p>
            <a:r>
              <a:rPr lang="es-ES" sz="2000" b="0" strike="noStrike" spc="-1">
                <a:solidFill>
                  <a:srgbClr val="000000"/>
                </a:solidFill>
                <a:uFill>
                  <a:solidFill>
                    <a:srgbClr val="FFFFFF"/>
                  </a:solidFill>
                </a:uFill>
                <a:latin typeface="Calibri"/>
              </a:rPr>
              <a:t>On the other side of the spectrum, a possibly decreased efficacy of edoxaban 60 mg OD compared with warfarin was observed in patients with a CrCl of &gt;95 mL/min.31 Interestingly, as a result of these findings, further post hoc analyses revealed a similar effect also for Rivaroxaban188 and Apixaban.189 In 2015 the FDA issued a warning about the use of edoxaban in individuals with such a highnormal CrCl, and recommended the use of other oral anticoagulants</a:t>
            </a:r>
            <a:endParaRPr lang="es-ES" sz="1800" b="0" strike="noStrike" spc="-1">
              <a:solidFill>
                <a:srgbClr val="000000"/>
              </a:solidFill>
              <a:uFill>
                <a:solidFill>
                  <a:srgbClr val="FFFFFF"/>
                </a:solidFill>
              </a:uFill>
              <a:latin typeface="Calibri"/>
            </a:endParaRPr>
          </a:p>
          <a:p>
            <a:r>
              <a:rPr lang="es-ES" sz="2000" b="0" strike="noStrike" spc="-1">
                <a:solidFill>
                  <a:srgbClr val="000000"/>
                </a:solidFill>
                <a:uFill>
                  <a:solidFill>
                    <a:srgbClr val="FFFFFF"/>
                  </a:solidFill>
                </a:uFill>
                <a:latin typeface="Calibri"/>
              </a:rPr>
              <a:t>in these patients. Also the EMA advised that ‘edoxaban should only be used in patients with high CrCl after a careful evaluation of the individual thromboembolic and bleeding risk’. A post hoc analysis of the ENGAGE AF data showed that despite the trend towards a decrease in relative efficacy of edoxaban 60mg OD in the upper range of CrCl in an exploratory (not pre-defined) subgroup analysis, the safety and net clinical benefit of edoxaban compared with warfarin were consistent across the spectrum of renal function.190</a:t>
            </a:r>
            <a:endParaRPr lang="es-ES" sz="1800" b="0" strike="noStrike" spc="-1">
              <a:solidFill>
                <a:srgbClr val="000000"/>
              </a:solidFill>
              <a:uFill>
                <a:solidFill>
                  <a:srgbClr val="FFFFFF"/>
                </a:solidFill>
              </a:uFill>
              <a:latin typeface="Calibri"/>
            </a:endParaRPr>
          </a:p>
        </p:txBody>
      </p:sp>
      <p:sp>
        <p:nvSpPr>
          <p:cNvPr id="364" name="TextShape 2"/>
          <p:cNvSpPr txBox="1"/>
          <p:nvPr/>
        </p:nvSpPr>
        <p:spPr>
          <a:xfrm>
            <a:off x="3884760" y="8685360"/>
            <a:ext cx="2971440" cy="456840"/>
          </a:xfrm>
          <a:prstGeom prst="rect">
            <a:avLst/>
          </a:prstGeom>
          <a:noFill/>
          <a:ln>
            <a:noFill/>
          </a:ln>
        </p:spPr>
        <p:txBody>
          <a:bodyPr anchor="b"/>
          <a:lstStyle/>
          <a:p>
            <a:pPr algn="r">
              <a:lnSpc>
                <a:spcPct val="100000"/>
              </a:lnSpc>
            </a:pPr>
            <a:fld id="{8F62A43D-ADD1-4A38-863F-A5FD156439E1}" type="slidenum">
              <a:rPr lang="es-ES" sz="1200" b="0" strike="noStrike" spc="-1">
                <a:solidFill>
                  <a:srgbClr val="000000"/>
                </a:solidFill>
                <a:uFill>
                  <a:solidFill>
                    <a:srgbClr val="FFFFFF"/>
                  </a:solidFill>
                </a:uFill>
                <a:latin typeface="+mn-lt"/>
                <a:ea typeface="+mn-ea"/>
              </a:rPr>
              <a:pPr algn="r">
                <a:lnSpc>
                  <a:spcPct val="100000"/>
                </a:lnSpc>
              </a:pPr>
              <a:t>25</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290703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PlaceHolder 1"/>
          <p:cNvSpPr>
            <a:spLocks noGrp="1"/>
          </p:cNvSpPr>
          <p:nvPr>
            <p:ph type="body"/>
          </p:nvPr>
        </p:nvSpPr>
        <p:spPr>
          <a:xfrm>
            <a:off x="685800" y="4343400"/>
            <a:ext cx="5486040" cy="4114440"/>
          </a:xfrm>
          <a:prstGeom prst="rect">
            <a:avLst/>
          </a:prstGeom>
        </p:spPr>
        <p:txBody>
          <a:bodyPr/>
          <a:lstStyle/>
          <a:p>
            <a:endParaRPr lang="es-ES" sz="1800" b="0" strike="noStrike" spc="-1" dirty="0">
              <a:solidFill>
                <a:srgbClr val="000000"/>
              </a:solidFill>
              <a:uFill>
                <a:solidFill>
                  <a:srgbClr val="FFFFFF"/>
                </a:solidFill>
              </a:uFill>
              <a:latin typeface="Calibri"/>
            </a:endParaRPr>
          </a:p>
        </p:txBody>
      </p:sp>
      <p:sp>
        <p:nvSpPr>
          <p:cNvPr id="372" name="TextShape 2"/>
          <p:cNvSpPr txBox="1"/>
          <p:nvPr/>
        </p:nvSpPr>
        <p:spPr>
          <a:xfrm>
            <a:off x="3884760" y="8685360"/>
            <a:ext cx="2971440" cy="456840"/>
          </a:xfrm>
          <a:prstGeom prst="rect">
            <a:avLst/>
          </a:prstGeom>
          <a:noFill/>
          <a:ln>
            <a:noFill/>
          </a:ln>
        </p:spPr>
        <p:txBody>
          <a:bodyPr anchor="b"/>
          <a:lstStyle/>
          <a:p>
            <a:pPr algn="r">
              <a:lnSpc>
                <a:spcPct val="100000"/>
              </a:lnSpc>
            </a:pPr>
            <a:fld id="{6FB045CD-7B33-4DFB-87D6-29ACE7E91FA9}" type="slidenum">
              <a:rPr lang="es-ES" sz="1200" b="0" strike="noStrike" spc="-1">
                <a:solidFill>
                  <a:srgbClr val="000000"/>
                </a:solidFill>
                <a:uFill>
                  <a:solidFill>
                    <a:srgbClr val="FFFFFF"/>
                  </a:solidFill>
                </a:uFill>
                <a:latin typeface="+mn-lt"/>
                <a:ea typeface="+mn-ea"/>
              </a:rPr>
              <a:pPr algn="r">
                <a:lnSpc>
                  <a:spcPct val="100000"/>
                </a:lnSpc>
              </a:pPr>
              <a:t>26</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262138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p:cNvSpPr>
          <p:nvPr>
            <p:ph type="body"/>
          </p:nvPr>
        </p:nvSpPr>
        <p:spPr>
          <a:xfrm>
            <a:off x="685800" y="4343400"/>
            <a:ext cx="5486040" cy="4114440"/>
          </a:xfrm>
          <a:prstGeom prst="rect">
            <a:avLst/>
          </a:prstGeom>
        </p:spPr>
        <p:txBody>
          <a:bodyPr/>
          <a:lstStyle/>
          <a:p>
            <a:r>
              <a:rPr lang="es-ES" sz="2000" b="0" strike="noStrike" spc="-1" dirty="0">
                <a:solidFill>
                  <a:srgbClr val="000000"/>
                </a:solidFill>
                <a:uFill>
                  <a:solidFill>
                    <a:srgbClr val="FFFFFF"/>
                  </a:solidFill>
                </a:uFill>
                <a:latin typeface="Calibri"/>
              </a:rPr>
              <a:t>A post hoc </a:t>
            </a:r>
            <a:r>
              <a:rPr lang="es-ES" sz="2000" b="0" strike="noStrike" spc="-1" dirty="0" err="1">
                <a:solidFill>
                  <a:srgbClr val="000000"/>
                </a:solidFill>
                <a:uFill>
                  <a:solidFill>
                    <a:srgbClr val="FFFFFF"/>
                  </a:solidFill>
                </a:uFill>
                <a:latin typeface="Calibri"/>
              </a:rPr>
              <a:t>analysis</a:t>
            </a:r>
            <a:r>
              <a:rPr lang="es-ES" sz="2000" b="0" strike="noStrike" spc="-1" dirty="0">
                <a:solidFill>
                  <a:srgbClr val="000000"/>
                </a:solidFill>
                <a:uFill>
                  <a:solidFill>
                    <a:srgbClr val="FFFFFF"/>
                  </a:solidFill>
                </a:uFill>
                <a:latin typeface="Calibri"/>
              </a:rPr>
              <a:t> of </a:t>
            </a:r>
            <a:r>
              <a:rPr lang="es-ES" sz="2000" b="0" strike="noStrike" spc="-1" dirty="0" err="1">
                <a:solidFill>
                  <a:srgbClr val="000000"/>
                </a:solidFill>
                <a:uFill>
                  <a:solidFill>
                    <a:srgbClr val="FFFFFF"/>
                  </a:solidFill>
                </a:uFill>
                <a:latin typeface="Calibri"/>
              </a:rPr>
              <a:t>the</a:t>
            </a:r>
            <a:r>
              <a:rPr lang="es-ES" sz="2000" b="0" strike="noStrike" spc="-1" dirty="0">
                <a:solidFill>
                  <a:srgbClr val="000000"/>
                </a:solidFill>
                <a:uFill>
                  <a:solidFill>
                    <a:srgbClr val="FFFFFF"/>
                  </a:solidFill>
                </a:uFill>
                <a:latin typeface="Calibri"/>
              </a:rPr>
              <a:t> RE-LY trial data </a:t>
            </a:r>
            <a:r>
              <a:rPr lang="es-ES" sz="2000" b="0" strike="noStrike" spc="-1" dirty="0" err="1">
                <a:solidFill>
                  <a:srgbClr val="000000"/>
                </a:solidFill>
                <a:uFill>
                  <a:solidFill>
                    <a:srgbClr val="FFFFFF"/>
                  </a:solidFill>
                </a:uFill>
                <a:latin typeface="Calibri"/>
              </a:rPr>
              <a:t>showed</a:t>
            </a:r>
            <a:r>
              <a:rPr lang="es-ES" sz="2000" b="0" strike="noStrike" spc="-1" dirty="0">
                <a:solidFill>
                  <a:srgbClr val="000000"/>
                </a:solidFill>
                <a:uFill>
                  <a:solidFill>
                    <a:srgbClr val="FFFFFF"/>
                  </a:solidFill>
                </a:uFill>
                <a:latin typeface="Calibri"/>
              </a:rPr>
              <a:t> a </a:t>
            </a:r>
            <a:r>
              <a:rPr lang="es-ES" sz="2000" b="0" strike="noStrike" spc="-1" dirty="0" err="1">
                <a:solidFill>
                  <a:srgbClr val="000000"/>
                </a:solidFill>
                <a:uFill>
                  <a:solidFill>
                    <a:srgbClr val="FFFFFF"/>
                  </a:solidFill>
                </a:uFill>
                <a:latin typeface="Calibri"/>
              </a:rPr>
              <a:t>significantly</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faster</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rate</a:t>
            </a:r>
            <a:r>
              <a:rPr lang="es-ES" sz="2000" b="0" strike="noStrike" spc="-1" dirty="0">
                <a:solidFill>
                  <a:srgbClr val="000000"/>
                </a:solidFill>
                <a:uFill>
                  <a:solidFill>
                    <a:srgbClr val="FFFFFF"/>
                  </a:solidFill>
                </a:uFill>
                <a:latin typeface="Calibri"/>
              </a:rPr>
              <a:t> of decline in renal </a:t>
            </a:r>
            <a:r>
              <a:rPr lang="es-ES" sz="2000" b="0" strike="noStrike" spc="-1" dirty="0" err="1">
                <a:solidFill>
                  <a:srgbClr val="000000"/>
                </a:solidFill>
                <a:uFill>
                  <a:solidFill>
                    <a:srgbClr val="FFFFFF"/>
                  </a:solidFill>
                </a:uFill>
                <a:latin typeface="Calibri"/>
              </a:rPr>
              <a:t>function</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during</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the</a:t>
            </a:r>
            <a:r>
              <a:rPr lang="es-ES" sz="2000" b="0" strike="noStrike" spc="-1" dirty="0">
                <a:solidFill>
                  <a:srgbClr val="000000"/>
                </a:solidFill>
                <a:uFill>
                  <a:solidFill>
                    <a:srgbClr val="FFFFFF"/>
                  </a:solidFill>
                </a:uFill>
                <a:latin typeface="Calibri"/>
              </a:rPr>
              <a:t> trial in </a:t>
            </a:r>
            <a:r>
              <a:rPr lang="es-ES" sz="2000" b="0" strike="noStrike" spc="-1" dirty="0" err="1">
                <a:solidFill>
                  <a:srgbClr val="000000"/>
                </a:solidFill>
                <a:uFill>
                  <a:solidFill>
                    <a:srgbClr val="FFFFFF"/>
                  </a:solidFill>
                </a:uFill>
                <a:latin typeface="Calibri"/>
              </a:rPr>
              <a:t>patients</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on</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warfarin</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especially</a:t>
            </a:r>
            <a:r>
              <a:rPr lang="es-ES" sz="2000" b="0" strike="noStrike" spc="-1" dirty="0">
                <a:solidFill>
                  <a:srgbClr val="000000"/>
                </a:solidFill>
                <a:uFill>
                  <a:solidFill>
                    <a:srgbClr val="FFFFFF"/>
                  </a:solidFill>
                </a:uFill>
                <a:latin typeface="Calibri"/>
              </a:rPr>
              <a:t> at </a:t>
            </a:r>
            <a:r>
              <a:rPr lang="es-ES" sz="2000" b="0" strike="noStrike" spc="-1" dirty="0" err="1">
                <a:solidFill>
                  <a:srgbClr val="000000"/>
                </a:solidFill>
                <a:uFill>
                  <a:solidFill>
                    <a:srgbClr val="FFFFFF"/>
                  </a:solidFill>
                </a:uFill>
                <a:latin typeface="Calibri"/>
              </a:rPr>
              <a:t>lower</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TTRs</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compared</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with</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those</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on</a:t>
            </a:r>
            <a:r>
              <a:rPr lang="es-ES" sz="2000" b="0" strike="noStrike" spc="-1" dirty="0">
                <a:solidFill>
                  <a:srgbClr val="000000"/>
                </a:solidFill>
                <a:uFill>
                  <a:solidFill>
                    <a:srgbClr val="FFFFFF"/>
                  </a:solidFill>
                </a:uFill>
                <a:latin typeface="Calibri"/>
              </a:rPr>
              <a:t> dabigatran200 </a:t>
            </a:r>
            <a:r>
              <a:rPr lang="es-ES" sz="2000" b="0" strike="noStrike" spc="-1" dirty="0" err="1">
                <a:solidFill>
                  <a:srgbClr val="000000"/>
                </a:solidFill>
                <a:uFill>
                  <a:solidFill>
                    <a:srgbClr val="FFFFFF"/>
                  </a:solidFill>
                </a:uFill>
                <a:latin typeface="Calibri"/>
              </a:rPr>
              <a:t>suggesting</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that</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it</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may</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delay</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the</a:t>
            </a:r>
            <a:r>
              <a:rPr lang="es-ES" sz="2000" b="0" strike="noStrike" spc="-1" dirty="0">
                <a:solidFill>
                  <a:srgbClr val="000000"/>
                </a:solidFill>
                <a:uFill>
                  <a:solidFill>
                    <a:srgbClr val="FFFFFF"/>
                  </a:solidFill>
                </a:uFill>
                <a:latin typeface="Calibri"/>
              </a:rPr>
              <a:t> decline in renal </a:t>
            </a:r>
            <a:r>
              <a:rPr lang="es-ES" sz="2000" b="0" strike="noStrike" spc="-1" dirty="0" err="1">
                <a:solidFill>
                  <a:srgbClr val="000000"/>
                </a:solidFill>
                <a:uFill>
                  <a:solidFill>
                    <a:srgbClr val="FFFFFF"/>
                  </a:solidFill>
                </a:uFill>
                <a:latin typeface="Calibri"/>
              </a:rPr>
              <a:t>function</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compared</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with</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warfarin</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Moreover</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it</a:t>
            </a:r>
            <a:r>
              <a:rPr lang="es-ES" sz="2000" b="0" strike="noStrike" spc="-1" dirty="0">
                <a:solidFill>
                  <a:srgbClr val="000000"/>
                </a:solidFill>
                <a:uFill>
                  <a:solidFill>
                    <a:srgbClr val="FFFFFF"/>
                  </a:solidFill>
                </a:uFill>
                <a:latin typeface="Calibri"/>
              </a:rPr>
              <a:t> has </a:t>
            </a:r>
            <a:r>
              <a:rPr lang="es-ES" sz="2000" b="0" strike="noStrike" spc="-1" dirty="0" err="1">
                <a:solidFill>
                  <a:srgbClr val="000000"/>
                </a:solidFill>
                <a:uFill>
                  <a:solidFill>
                    <a:srgbClr val="FFFFFF"/>
                  </a:solidFill>
                </a:uFill>
                <a:latin typeface="Calibri"/>
              </a:rPr>
              <a:t>been</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suggested</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that</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warfarin</a:t>
            </a:r>
            <a:r>
              <a:rPr lang="es-ES" sz="2000" b="0" strike="noStrike" spc="-1" dirty="0">
                <a:solidFill>
                  <a:srgbClr val="000000"/>
                </a:solidFill>
                <a:uFill>
                  <a:solidFill>
                    <a:srgbClr val="FFFFFF"/>
                  </a:solidFill>
                </a:uFill>
                <a:latin typeface="Calibri"/>
              </a:rPr>
              <a:t> use </a:t>
            </a:r>
            <a:r>
              <a:rPr lang="es-ES" sz="2000" b="0" strike="noStrike" spc="-1" dirty="0" err="1">
                <a:solidFill>
                  <a:srgbClr val="000000"/>
                </a:solidFill>
                <a:uFill>
                  <a:solidFill>
                    <a:srgbClr val="FFFFFF"/>
                  </a:solidFill>
                </a:uFill>
                <a:latin typeface="Calibri"/>
              </a:rPr>
              <a:t>may</a:t>
            </a:r>
            <a:r>
              <a:rPr lang="es-ES" sz="2000" b="0" strike="noStrike" spc="-1" dirty="0">
                <a:solidFill>
                  <a:srgbClr val="000000"/>
                </a:solidFill>
                <a:uFill>
                  <a:solidFill>
                    <a:srgbClr val="FFFFFF"/>
                  </a:solidFill>
                </a:uFill>
                <a:latin typeface="Calibri"/>
              </a:rPr>
              <a:t> be </a:t>
            </a:r>
            <a:r>
              <a:rPr lang="es-ES" sz="2000" b="0" strike="noStrike" spc="-1" dirty="0" err="1">
                <a:solidFill>
                  <a:srgbClr val="000000"/>
                </a:solidFill>
                <a:uFill>
                  <a:solidFill>
                    <a:srgbClr val="FFFFFF"/>
                  </a:solidFill>
                </a:uFill>
                <a:latin typeface="Calibri"/>
              </a:rPr>
              <a:t>associated</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with</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increased</a:t>
            </a:r>
            <a:r>
              <a:rPr lang="es-ES" sz="2000" b="0" strike="noStrike" spc="-1" dirty="0">
                <a:solidFill>
                  <a:srgbClr val="000000"/>
                </a:solidFill>
                <a:uFill>
                  <a:solidFill>
                    <a:srgbClr val="FFFFFF"/>
                  </a:solidFill>
                </a:uFill>
                <a:latin typeface="Calibri"/>
              </a:rPr>
              <a:t> vascular </a:t>
            </a:r>
            <a:r>
              <a:rPr lang="es-ES" sz="2000" b="0" strike="noStrike" spc="-1" dirty="0" err="1">
                <a:solidFill>
                  <a:srgbClr val="000000"/>
                </a:solidFill>
                <a:uFill>
                  <a:solidFill>
                    <a:srgbClr val="FFFFFF"/>
                  </a:solidFill>
                </a:uFill>
                <a:latin typeface="Calibri"/>
              </a:rPr>
              <a:t>calcification</a:t>
            </a:r>
            <a:r>
              <a:rPr lang="es-ES" sz="2000" b="0" strike="noStrike" spc="-1" dirty="0">
                <a:solidFill>
                  <a:srgbClr val="000000"/>
                </a:solidFill>
                <a:uFill>
                  <a:solidFill>
                    <a:srgbClr val="FFFFFF"/>
                  </a:solidFill>
                </a:uFill>
                <a:latin typeface="Calibri"/>
              </a:rPr>
              <a:t> and/</a:t>
            </a:r>
            <a:r>
              <a:rPr lang="es-ES" sz="2000" b="0" strike="noStrike" spc="-1" dirty="0" err="1">
                <a:solidFill>
                  <a:srgbClr val="000000"/>
                </a:solidFill>
                <a:uFill>
                  <a:solidFill>
                    <a:srgbClr val="FFFFFF"/>
                  </a:solidFill>
                </a:uFill>
                <a:latin typeface="Calibri"/>
              </a:rPr>
              <a:t>or</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the</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development</a:t>
            </a:r>
            <a:r>
              <a:rPr lang="es-ES" sz="2000" b="0" strike="noStrike" spc="-1" dirty="0">
                <a:solidFill>
                  <a:srgbClr val="000000"/>
                </a:solidFill>
                <a:uFill>
                  <a:solidFill>
                    <a:srgbClr val="FFFFFF"/>
                  </a:solidFill>
                </a:uFill>
                <a:latin typeface="Calibri"/>
              </a:rPr>
              <a:t> of </a:t>
            </a:r>
            <a:r>
              <a:rPr lang="es-ES" sz="2000" b="0" strike="noStrike" spc="-1" dirty="0" err="1">
                <a:solidFill>
                  <a:srgbClr val="000000"/>
                </a:solidFill>
                <a:uFill>
                  <a:solidFill>
                    <a:srgbClr val="FFFFFF"/>
                  </a:solidFill>
                </a:uFill>
                <a:latin typeface="Calibri"/>
              </a:rPr>
              <a:t>acute</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warfarin-related</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nephropathy</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with</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or</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without</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clinically</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overt</a:t>
            </a:r>
            <a:r>
              <a:rPr lang="es-ES" sz="2000" b="0" strike="noStrike" spc="-1" dirty="0">
                <a:solidFill>
                  <a:srgbClr val="000000"/>
                </a:solidFill>
                <a:uFill>
                  <a:solidFill>
                    <a:srgbClr val="FFFFFF"/>
                  </a:solidFill>
                </a:uFill>
                <a:latin typeface="Calibri"/>
              </a:rPr>
              <a:t> haematuria.201</a:t>
            </a:r>
            <a:endParaRPr lang="es-ES" sz="1800" b="0" strike="noStrike" spc="-1" dirty="0">
              <a:solidFill>
                <a:srgbClr val="000000"/>
              </a:solidFill>
              <a:uFill>
                <a:solidFill>
                  <a:srgbClr val="FFFFFF"/>
                </a:solidFill>
              </a:uFill>
              <a:latin typeface="Calibri"/>
            </a:endParaRPr>
          </a:p>
          <a:p>
            <a:pPr>
              <a:lnSpc>
                <a:spcPct val="100000"/>
              </a:lnSpc>
            </a:pPr>
            <a:endParaRPr lang="es-ES" sz="1800" b="0" strike="noStrike" spc="-1" dirty="0">
              <a:solidFill>
                <a:srgbClr val="000000"/>
              </a:solidFill>
              <a:uFill>
                <a:solidFill>
                  <a:srgbClr val="FFFFFF"/>
                </a:solidFill>
              </a:uFill>
              <a:latin typeface="Calibri"/>
            </a:endParaRPr>
          </a:p>
          <a:p>
            <a:pPr>
              <a:lnSpc>
                <a:spcPct val="100000"/>
              </a:lnSpc>
            </a:pPr>
            <a:endParaRPr lang="es-ES" sz="1800" b="0" strike="noStrike" spc="-1" dirty="0">
              <a:solidFill>
                <a:srgbClr val="000000"/>
              </a:solidFill>
              <a:uFill>
                <a:solidFill>
                  <a:srgbClr val="FFFFFF"/>
                </a:solidFill>
              </a:uFill>
              <a:latin typeface="Calibri"/>
            </a:endParaRPr>
          </a:p>
          <a:p>
            <a:pPr>
              <a:lnSpc>
                <a:spcPct val="100000"/>
              </a:lnSpc>
            </a:pPr>
            <a:endParaRPr lang="es-ES" sz="1800" b="0" strike="noStrike" spc="-1" dirty="0">
              <a:solidFill>
                <a:srgbClr val="000000"/>
              </a:solidFill>
              <a:uFill>
                <a:solidFill>
                  <a:srgbClr val="FFFFFF"/>
                </a:solidFill>
              </a:uFill>
              <a:latin typeface="Calibri"/>
            </a:endParaRPr>
          </a:p>
          <a:p>
            <a:pPr>
              <a:lnSpc>
                <a:spcPct val="100000"/>
              </a:lnSpc>
            </a:pPr>
            <a:r>
              <a:rPr lang="es-ES" sz="2000" b="1" strike="noStrike" cap="all" spc="-1" dirty="0">
                <a:solidFill>
                  <a:srgbClr val="000000"/>
                </a:solidFill>
                <a:uFill>
                  <a:solidFill>
                    <a:srgbClr val="FFFFFF"/>
                  </a:solidFill>
                </a:uFill>
                <a:latin typeface="arial"/>
              </a:rPr>
              <a:t>BACKGROUND:</a:t>
            </a:r>
            <a:endParaRPr lang="es-ES" sz="1800" b="0" strike="noStrike" spc="-1" dirty="0">
              <a:solidFill>
                <a:srgbClr val="000000"/>
              </a:solidFill>
              <a:uFill>
                <a:solidFill>
                  <a:srgbClr val="FFFFFF"/>
                </a:solidFill>
              </a:uFill>
              <a:latin typeface="Calibri"/>
            </a:endParaRPr>
          </a:p>
          <a:p>
            <a:pPr>
              <a:lnSpc>
                <a:spcPct val="100000"/>
              </a:lnSpc>
            </a:pPr>
            <a:r>
              <a:rPr lang="es-ES" sz="2000" b="0" strike="noStrike" spc="-1" dirty="0" err="1">
                <a:solidFill>
                  <a:srgbClr val="000000"/>
                </a:solidFill>
                <a:uFill>
                  <a:solidFill>
                    <a:srgbClr val="FFFFFF"/>
                  </a:solidFill>
                </a:uFill>
                <a:latin typeface="arial"/>
              </a:rPr>
              <a:t>Vitamin</a:t>
            </a:r>
            <a:r>
              <a:rPr lang="es-ES" sz="2000" b="0" strike="noStrike" spc="-1" dirty="0">
                <a:solidFill>
                  <a:srgbClr val="000000"/>
                </a:solidFill>
                <a:uFill>
                  <a:solidFill>
                    <a:srgbClr val="FFFFFF"/>
                  </a:solidFill>
                </a:uFill>
                <a:latin typeface="arial"/>
              </a:rPr>
              <a:t> K-</a:t>
            </a:r>
            <a:r>
              <a:rPr lang="es-ES" sz="2000" b="0" strike="noStrike" spc="-1" dirty="0" err="1">
                <a:solidFill>
                  <a:srgbClr val="000000"/>
                </a:solidFill>
                <a:uFill>
                  <a:solidFill>
                    <a:srgbClr val="FFFFFF"/>
                  </a:solidFill>
                </a:uFill>
                <a:latin typeface="arial"/>
              </a:rPr>
              <a:t>dependent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factors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protect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against</a:t>
            </a:r>
            <a:r>
              <a:rPr lang="es-ES" sz="2000" b="0" strike="noStrike" spc="-1" dirty="0">
                <a:solidFill>
                  <a:srgbClr val="000000"/>
                </a:solidFill>
                <a:uFill>
                  <a:solidFill>
                    <a:srgbClr val="FFFFFF"/>
                  </a:solidFill>
                </a:uFill>
                <a:latin typeface="arial"/>
              </a:rPr>
              <a:t> vascular and </a:t>
            </a:r>
            <a:r>
              <a:rPr lang="es-ES" sz="2000" b="0" strike="noStrike" spc="-1" dirty="0" err="1">
                <a:solidFill>
                  <a:srgbClr val="000000"/>
                </a:solidFill>
                <a:uFill>
                  <a:solidFill>
                    <a:srgbClr val="FFFFFF"/>
                  </a:solidFill>
                </a:uFill>
                <a:latin typeface="arial"/>
              </a:rPr>
              <a:t>renovascular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calcification</a:t>
            </a:r>
            <a:r>
              <a:rPr lang="es-ES" sz="2000" b="0" strike="noStrike" spc="-1" dirty="0">
                <a:solidFill>
                  <a:srgbClr val="000000"/>
                </a:solidFill>
                <a:uFill>
                  <a:solidFill>
                    <a:srgbClr val="FFFFFF"/>
                  </a:solidFill>
                </a:uFill>
                <a:latin typeface="arial"/>
              </a:rPr>
              <a:t>, and </a:t>
            </a:r>
            <a:r>
              <a:rPr lang="es-ES" sz="2000" b="0" strike="noStrike" spc="-1" dirty="0" err="1">
                <a:solidFill>
                  <a:srgbClr val="000000"/>
                </a:solidFill>
                <a:uFill>
                  <a:solidFill>
                    <a:srgbClr val="FFFFFF"/>
                  </a:solidFill>
                </a:uFill>
                <a:latin typeface="arial"/>
              </a:rPr>
              <a:t>vitamin</a:t>
            </a:r>
            <a:r>
              <a:rPr lang="es-ES" sz="2000" b="0" strike="noStrike" spc="-1" dirty="0">
                <a:solidFill>
                  <a:srgbClr val="000000"/>
                </a:solidFill>
                <a:uFill>
                  <a:solidFill>
                    <a:srgbClr val="FFFFFF"/>
                  </a:solidFill>
                </a:uFill>
                <a:latin typeface="arial"/>
              </a:rPr>
              <a:t> K </a:t>
            </a:r>
            <a:r>
              <a:rPr lang="es-ES" sz="2000" b="0" strike="noStrike" spc="-1" dirty="0" err="1">
                <a:solidFill>
                  <a:srgbClr val="000000"/>
                </a:solidFill>
                <a:uFill>
                  <a:solidFill>
                    <a:srgbClr val="FFFFFF"/>
                  </a:solidFill>
                </a:uFill>
                <a:latin typeface="arial"/>
              </a:rPr>
              <a:t>antagonists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may</a:t>
            </a:r>
            <a:r>
              <a:rPr lang="es-ES" sz="2000" b="0" strike="noStrike" spc="-1" dirty="0">
                <a:solidFill>
                  <a:srgbClr val="000000"/>
                </a:solidFill>
                <a:uFill>
                  <a:solidFill>
                    <a:srgbClr val="FFFFFF"/>
                  </a:solidFill>
                </a:uFill>
                <a:latin typeface="arial"/>
              </a:rPr>
              <a:t> be </a:t>
            </a:r>
            <a:r>
              <a:rPr lang="es-ES" sz="2000" b="0" strike="noStrike" spc="-1" dirty="0" err="1">
                <a:solidFill>
                  <a:srgbClr val="000000"/>
                </a:solidFill>
                <a:uFill>
                  <a:solidFill>
                    <a:srgbClr val="FFFFFF"/>
                  </a:solidFill>
                </a:uFill>
                <a:latin typeface="arial"/>
              </a:rPr>
              <a:t>associated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 </a:t>
            </a:r>
            <a:r>
              <a:rPr lang="es-ES" sz="2000" b="0" strike="noStrike" spc="-1" dirty="0" err="1">
                <a:solidFill>
                  <a:srgbClr val="000000"/>
                </a:solidFill>
                <a:uFill>
                  <a:solidFill>
                    <a:srgbClr val="FFFFFF"/>
                  </a:solidFill>
                </a:uFill>
                <a:latin typeface="arial"/>
              </a:rPr>
              <a:t>decreased</a:t>
            </a:r>
            <a:r>
              <a:rPr lang="es-ES" sz="2000" b="0" strike="noStrike" spc="-1" dirty="0">
                <a:solidFill>
                  <a:srgbClr val="000000"/>
                </a:solidFill>
                <a:uFill>
                  <a:solidFill>
                    <a:srgbClr val="FFFFFF"/>
                  </a:solidFill>
                </a:uFill>
                <a:latin typeface="arial"/>
              </a:rPr>
              <a:t> glomerular </a:t>
            </a:r>
            <a:r>
              <a:rPr lang="es-ES" sz="2000" b="0" strike="noStrike" spc="-1" dirty="0" err="1">
                <a:solidFill>
                  <a:srgbClr val="000000"/>
                </a:solidFill>
                <a:uFill>
                  <a:solidFill>
                    <a:srgbClr val="FFFFFF"/>
                  </a:solidFill>
                </a:uFill>
                <a:latin typeface="arial"/>
              </a:rPr>
              <a:t>filtration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rate</a:t>
            </a:r>
            <a:r>
              <a:rPr lang="es-ES" sz="2000" b="0" strike="noStrike" spc="-1" dirty="0">
                <a:solidFill>
                  <a:srgbClr val="000000"/>
                </a:solidFill>
                <a:uFill>
                  <a:solidFill>
                    <a:srgbClr val="FFFFFF"/>
                  </a:solidFill>
                </a:uFill>
                <a:latin typeface="arial"/>
              </a:rPr>
              <a:t> (GFR).</a:t>
            </a:r>
            <a:endParaRPr lang="es-ES" sz="1800" b="0" strike="noStrike" spc="-1" dirty="0">
              <a:solidFill>
                <a:srgbClr val="000000"/>
              </a:solidFill>
              <a:uFill>
                <a:solidFill>
                  <a:srgbClr val="FFFFFF"/>
                </a:solidFill>
              </a:uFill>
              <a:latin typeface="Calibri"/>
            </a:endParaRPr>
          </a:p>
          <a:p>
            <a:pPr>
              <a:lnSpc>
                <a:spcPct val="100000"/>
              </a:lnSpc>
            </a:pPr>
            <a:r>
              <a:rPr lang="es-ES" sz="2000" b="1" strike="noStrike" cap="all" spc="-1" dirty="0">
                <a:solidFill>
                  <a:srgbClr val="000000"/>
                </a:solidFill>
                <a:uFill>
                  <a:solidFill>
                    <a:srgbClr val="FFFFFF"/>
                  </a:solidFill>
                </a:uFill>
                <a:latin typeface="arial"/>
              </a:rPr>
              <a:t>OBJECTIVES:</a:t>
            </a:r>
            <a:endParaRPr lang="es-ES" sz="1800" b="0" strike="noStrike" spc="-1" dirty="0">
              <a:solidFill>
                <a:srgbClr val="000000"/>
              </a:solidFill>
              <a:uFill>
                <a:solidFill>
                  <a:srgbClr val="FFFFFF"/>
                </a:solidFill>
              </a:uFill>
              <a:latin typeface="Calibri"/>
            </a:endParaRPr>
          </a:p>
          <a:p>
            <a:pPr>
              <a:lnSpc>
                <a:spcPct val="100000"/>
              </a:lnSpc>
            </a:pPr>
            <a:r>
              <a:rPr lang="es-ES" sz="2000" b="0" strike="noStrike" spc="-1" dirty="0" err="1">
                <a:solidFill>
                  <a:srgbClr val="000000"/>
                </a:solidFill>
                <a:uFill>
                  <a:solidFill>
                    <a:srgbClr val="FFFFFF"/>
                  </a:solidFill>
                </a:uFill>
                <a:latin typeface="arial"/>
              </a:rPr>
              <a:t>This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study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analyzed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changes</a:t>
            </a:r>
            <a:r>
              <a:rPr lang="es-ES" sz="2000" b="0" strike="noStrike" spc="-1" dirty="0">
                <a:solidFill>
                  <a:srgbClr val="000000"/>
                </a:solidFill>
                <a:uFill>
                  <a:solidFill>
                    <a:srgbClr val="FFFFFF"/>
                  </a:solidFill>
                </a:uFill>
                <a:latin typeface="arial"/>
              </a:rPr>
              <a:t> in GFR </a:t>
            </a:r>
            <a:r>
              <a:rPr lang="es-ES" sz="2000" b="0" strike="noStrike" spc="-1" dirty="0" err="1">
                <a:solidFill>
                  <a:srgbClr val="000000"/>
                </a:solidFill>
                <a:uFill>
                  <a:solidFill>
                    <a:srgbClr val="FFFFFF"/>
                  </a:solidFill>
                </a:uFill>
                <a:latin typeface="arial"/>
              </a:rPr>
              <a:t>during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long-term</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treatment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warfarin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dabigatran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etexilate</a:t>
            </a:r>
            <a:r>
              <a:rPr lang="es-ES" sz="2000" b="0" strike="noStrike" spc="-1" dirty="0">
                <a:solidFill>
                  <a:srgbClr val="000000"/>
                </a:solidFill>
                <a:uFill>
                  <a:solidFill>
                    <a:srgbClr val="FFFFFF"/>
                  </a:solidFill>
                </a:uFill>
                <a:latin typeface="arial"/>
              </a:rPr>
              <a:t> (DE) in </a:t>
            </a:r>
            <a:r>
              <a:rPr lang="es-ES" sz="2000" b="0" strike="noStrike" spc="-1" dirty="0" err="1">
                <a:solidFill>
                  <a:srgbClr val="000000"/>
                </a:solidFill>
                <a:uFill>
                  <a:solidFill>
                    <a:srgbClr val="FFFFFF"/>
                  </a:solidFill>
                </a:uFill>
                <a:latin typeface="arial"/>
              </a:rPr>
              <a:t>patients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enrolled</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RE-LY (</a:t>
            </a:r>
            <a:r>
              <a:rPr lang="es-ES" sz="2000" b="0" strike="noStrike" spc="-1" dirty="0" err="1">
                <a:solidFill>
                  <a:srgbClr val="000000"/>
                </a:solidFill>
                <a:uFill>
                  <a:solidFill>
                    <a:srgbClr val="FFFFFF"/>
                  </a:solidFill>
                </a:uFill>
                <a:latin typeface="arial"/>
              </a:rPr>
              <a:t>Randomized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Evaluation</a:t>
            </a:r>
            <a:r>
              <a:rPr lang="es-ES" sz="2000" b="0" strike="noStrike" spc="-1" dirty="0">
                <a:solidFill>
                  <a:srgbClr val="000000"/>
                </a:solidFill>
                <a:uFill>
                  <a:solidFill>
                    <a:srgbClr val="FFFFFF"/>
                  </a:solidFill>
                </a:uFill>
                <a:latin typeface="arial"/>
              </a:rPr>
              <a:t> of Long </a:t>
            </a:r>
            <a:r>
              <a:rPr lang="es-ES" sz="2000" b="0" strike="noStrike" spc="-1" dirty="0" err="1">
                <a:solidFill>
                  <a:srgbClr val="000000"/>
                </a:solidFill>
                <a:uFill>
                  <a:solidFill>
                    <a:srgbClr val="FFFFFF"/>
                  </a:solidFill>
                </a:uFill>
                <a:latin typeface="arial"/>
              </a:rPr>
              <a:t>Term</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Anticoagulation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Therapy</a:t>
            </a:r>
            <a:r>
              <a:rPr lang="es-ES" sz="2000" b="0" strike="noStrike" spc="-1" dirty="0">
                <a:solidFill>
                  <a:srgbClr val="000000"/>
                </a:solidFill>
                <a:uFill>
                  <a:solidFill>
                    <a:srgbClr val="FFFFFF"/>
                  </a:solidFill>
                </a:uFill>
                <a:latin typeface="arial"/>
              </a:rPr>
              <a:t>) trial.</a:t>
            </a:r>
            <a:endParaRPr lang="es-ES" sz="1800" b="0" strike="noStrike" spc="-1" dirty="0">
              <a:solidFill>
                <a:srgbClr val="000000"/>
              </a:solidFill>
              <a:uFill>
                <a:solidFill>
                  <a:srgbClr val="FFFFFF"/>
                </a:solidFill>
              </a:uFill>
              <a:latin typeface="Calibri"/>
            </a:endParaRPr>
          </a:p>
          <a:p>
            <a:pPr>
              <a:lnSpc>
                <a:spcPct val="100000"/>
              </a:lnSpc>
            </a:pPr>
            <a:r>
              <a:rPr lang="es-ES" sz="2000" b="1" strike="noStrike" cap="all" spc="-1" dirty="0">
                <a:solidFill>
                  <a:srgbClr val="000000"/>
                </a:solidFill>
                <a:uFill>
                  <a:solidFill>
                    <a:srgbClr val="FFFFFF"/>
                  </a:solidFill>
                </a:uFill>
                <a:latin typeface="arial"/>
              </a:rPr>
              <a:t>METHODS:</a:t>
            </a:r>
            <a:endParaRPr lang="es-ES" sz="1800" b="0" strike="noStrike" spc="-1" dirty="0">
              <a:solidFill>
                <a:srgbClr val="000000"/>
              </a:solidFill>
              <a:uFill>
                <a:solidFill>
                  <a:srgbClr val="FFFFFF"/>
                </a:solidFill>
              </a:uFill>
              <a:latin typeface="Calibri"/>
            </a:endParaRPr>
          </a:p>
          <a:p>
            <a:pPr>
              <a:lnSpc>
                <a:spcPct val="100000"/>
              </a:lnSpc>
            </a:pPr>
            <a:r>
              <a:rPr lang="es-ES" sz="2000" b="0" strike="noStrike" spc="-1" dirty="0">
                <a:solidFill>
                  <a:srgbClr val="000000"/>
                </a:solidFill>
                <a:uFill>
                  <a:solidFill>
                    <a:srgbClr val="FFFFFF"/>
                  </a:solidFill>
                </a:uFill>
                <a:latin typeface="arial"/>
              </a:rPr>
              <a:t>Of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18,113 </a:t>
            </a:r>
            <a:r>
              <a:rPr lang="es-ES" sz="2000" b="0" strike="noStrike" spc="-1" dirty="0" err="1">
                <a:solidFill>
                  <a:srgbClr val="000000"/>
                </a:solidFill>
                <a:uFill>
                  <a:solidFill>
                    <a:srgbClr val="FFFFFF"/>
                  </a:solidFill>
                </a:uFill>
                <a:latin typeface="arial"/>
              </a:rPr>
              <a:t>patients</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RE-LY </a:t>
            </a:r>
            <a:r>
              <a:rPr lang="es-ES" sz="2000" b="0" strike="noStrike" spc="-1" dirty="0" err="1">
                <a:solidFill>
                  <a:srgbClr val="000000"/>
                </a:solidFill>
                <a:uFill>
                  <a:solidFill>
                    <a:srgbClr val="FFFFFF"/>
                  </a:solidFill>
                </a:uFill>
                <a:latin typeface="arial"/>
              </a:rPr>
              <a:t>study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randomized</a:t>
            </a:r>
            <a:r>
              <a:rPr lang="es-ES" sz="2000" b="0" strike="noStrike" spc="-1" dirty="0">
                <a:solidFill>
                  <a:srgbClr val="000000"/>
                </a:solidFill>
                <a:uFill>
                  <a:solidFill>
                    <a:srgbClr val="FFFFFF"/>
                  </a:solidFill>
                </a:uFill>
                <a:latin typeface="arial"/>
              </a:rPr>
              <a:t> to </a:t>
            </a:r>
            <a:r>
              <a:rPr lang="es-ES" sz="2000" b="0" strike="noStrike" spc="-1" dirty="0" err="1">
                <a:solidFill>
                  <a:srgbClr val="000000"/>
                </a:solidFill>
                <a:uFill>
                  <a:solidFill>
                    <a:srgbClr val="FFFFFF"/>
                  </a:solidFill>
                </a:uFill>
                <a:latin typeface="arial"/>
              </a:rPr>
              <a:t>receive</a:t>
            </a:r>
            <a:r>
              <a:rPr lang="es-ES" sz="2000" b="0" strike="noStrike" spc="-1" dirty="0">
                <a:solidFill>
                  <a:srgbClr val="000000"/>
                </a:solidFill>
                <a:uFill>
                  <a:solidFill>
                    <a:srgbClr val="FFFFFF"/>
                  </a:solidFill>
                </a:uFill>
                <a:latin typeface="arial"/>
              </a:rPr>
              <a:t> DE (110 mg </a:t>
            </a:r>
            <a:r>
              <a:rPr lang="es-ES" sz="2000" b="0" strike="noStrike" spc="-1" dirty="0" err="1">
                <a:solidFill>
                  <a:srgbClr val="000000"/>
                </a:solidFill>
                <a:uFill>
                  <a:solidFill>
                    <a:srgbClr val="FFFFFF"/>
                  </a:solidFill>
                </a:uFill>
                <a:latin typeface="arial"/>
              </a:rPr>
              <a:t>or</a:t>
            </a:r>
            <a:r>
              <a:rPr lang="es-ES" sz="2000" b="0" strike="noStrike" spc="-1" dirty="0">
                <a:solidFill>
                  <a:srgbClr val="000000"/>
                </a:solidFill>
                <a:uFill>
                  <a:solidFill>
                    <a:srgbClr val="FFFFFF"/>
                  </a:solidFill>
                </a:uFill>
                <a:latin typeface="arial"/>
              </a:rPr>
              <a:t> 150 mg </a:t>
            </a:r>
            <a:r>
              <a:rPr lang="es-ES" sz="2000" b="0" strike="noStrike" spc="-1" dirty="0" err="1">
                <a:solidFill>
                  <a:srgbClr val="000000"/>
                </a:solidFill>
                <a:uFill>
                  <a:solidFill>
                    <a:srgbClr val="FFFFFF"/>
                  </a:solidFill>
                </a:uFill>
                <a:latin typeface="arial"/>
              </a:rPr>
              <a:t>twice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daily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warfarin</a:t>
            </a:r>
            <a:r>
              <a:rPr lang="es-ES" sz="2000" b="0" strike="noStrike" spc="-1" dirty="0">
                <a:solidFill>
                  <a:srgbClr val="000000"/>
                </a:solidFill>
                <a:uFill>
                  <a:solidFill>
                    <a:srgbClr val="FFFFFF"/>
                  </a:solidFill>
                </a:uFill>
                <a:latin typeface="arial"/>
              </a:rPr>
              <a:t>, 16,490 </a:t>
            </a:r>
            <a:r>
              <a:rPr lang="es-ES" sz="2000" b="0" strike="noStrike" spc="-1" dirty="0" err="1">
                <a:solidFill>
                  <a:srgbClr val="000000"/>
                </a:solidFill>
                <a:uFill>
                  <a:solidFill>
                    <a:srgbClr val="FFFFFF"/>
                  </a:solidFill>
                </a:uFill>
                <a:latin typeface="arial"/>
              </a:rPr>
              <a:t>patients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atrial </a:t>
            </a:r>
            <a:r>
              <a:rPr lang="es-ES" sz="2000" b="0" strike="noStrike" spc="-1" dirty="0" err="1">
                <a:solidFill>
                  <a:srgbClr val="000000"/>
                </a:solidFill>
                <a:uFill>
                  <a:solidFill>
                    <a:srgbClr val="FFFFFF"/>
                  </a:solidFill>
                </a:uFill>
                <a:latin typeface="arial"/>
              </a:rPr>
              <a:t>fibrillation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had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creatinine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values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measured</a:t>
            </a:r>
            <a:r>
              <a:rPr lang="es-ES" sz="2000" b="0" strike="noStrike" spc="-1" dirty="0">
                <a:solidFill>
                  <a:srgbClr val="000000"/>
                </a:solidFill>
                <a:uFill>
                  <a:solidFill>
                    <a:srgbClr val="FFFFFF"/>
                  </a:solidFill>
                </a:uFill>
                <a:latin typeface="arial"/>
              </a:rPr>
              <a:t> at </a:t>
            </a:r>
            <a:r>
              <a:rPr lang="es-ES" sz="2000" b="0" strike="noStrike" spc="-1" dirty="0" err="1">
                <a:solidFill>
                  <a:srgbClr val="000000"/>
                </a:solidFill>
                <a:uFill>
                  <a:solidFill>
                    <a:srgbClr val="FFFFFF"/>
                  </a:solidFill>
                </a:uFill>
                <a:latin typeface="arial"/>
              </a:rPr>
              <a:t>baseline</a:t>
            </a:r>
            <a:r>
              <a:rPr lang="es-ES" sz="2000" b="0" strike="noStrike" spc="-1" dirty="0">
                <a:solidFill>
                  <a:srgbClr val="000000"/>
                </a:solidFill>
                <a:uFill>
                  <a:solidFill>
                    <a:srgbClr val="FFFFFF"/>
                  </a:solidFill>
                </a:uFill>
                <a:latin typeface="arial"/>
              </a:rPr>
              <a:t> and at </a:t>
            </a:r>
            <a:r>
              <a:rPr lang="es-ES" sz="2000" b="0" strike="noStrike" spc="-1" dirty="0" err="1">
                <a:solidFill>
                  <a:srgbClr val="000000"/>
                </a:solidFill>
                <a:uFill>
                  <a:solidFill>
                    <a:srgbClr val="FFFFFF"/>
                  </a:solidFill>
                </a:uFill>
                <a:latin typeface="arial"/>
              </a:rPr>
              <a:t>least</a:t>
            </a:r>
            <a:r>
              <a:rPr lang="es-ES" sz="2000" b="0" strike="noStrike" spc="-1" dirty="0">
                <a:solidFill>
                  <a:srgbClr val="000000"/>
                </a:solidFill>
                <a:uFill>
                  <a:solidFill>
                    <a:srgbClr val="FFFFFF"/>
                  </a:solidFill>
                </a:uFill>
                <a:latin typeface="arial"/>
              </a:rPr>
              <a:t> 1 </a:t>
            </a:r>
            <a:r>
              <a:rPr lang="es-ES" sz="2000" b="0" strike="noStrike" spc="-1" dirty="0" err="1">
                <a:solidFill>
                  <a:srgbClr val="000000"/>
                </a:solidFill>
                <a:uFill>
                  <a:solidFill>
                    <a:srgbClr val="FFFFFF"/>
                  </a:solidFill>
                </a:uFill>
                <a:latin typeface="arial"/>
              </a:rPr>
              <a:t>follow</a:t>
            </a:r>
            <a:r>
              <a:rPr lang="es-ES" sz="2000" b="0" strike="noStrike" spc="-1" dirty="0">
                <a:solidFill>
                  <a:srgbClr val="000000"/>
                </a:solidFill>
                <a:uFill>
                  <a:solidFill>
                    <a:srgbClr val="FFFFFF"/>
                  </a:solidFill>
                </a:uFill>
                <a:latin typeface="arial"/>
              </a:rPr>
              <a:t>-up </a:t>
            </a:r>
            <a:r>
              <a:rPr lang="es-ES" sz="2000" b="0" strike="noStrike" spc="-1" dirty="0" err="1">
                <a:solidFill>
                  <a:srgbClr val="000000"/>
                </a:solidFill>
                <a:uFill>
                  <a:solidFill>
                    <a:srgbClr val="FFFFFF"/>
                  </a:solidFill>
                </a:uFill>
                <a:latin typeface="arial"/>
              </a:rPr>
              <a:t>visit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Changes</a:t>
            </a:r>
            <a:r>
              <a:rPr lang="es-ES" sz="2000" b="0" strike="noStrike" spc="-1" dirty="0">
                <a:solidFill>
                  <a:srgbClr val="000000"/>
                </a:solidFill>
                <a:uFill>
                  <a:solidFill>
                    <a:srgbClr val="FFFFFF"/>
                  </a:solidFill>
                </a:uFill>
                <a:latin typeface="arial"/>
              </a:rPr>
              <a:t> in GFR </a:t>
            </a:r>
            <a:r>
              <a:rPr lang="es-ES" sz="2000" b="0" strike="noStrike" spc="-1" dirty="0" err="1">
                <a:solidFill>
                  <a:srgbClr val="000000"/>
                </a:solidFill>
                <a:uFill>
                  <a:solidFill>
                    <a:srgbClr val="FFFFFF"/>
                  </a:solidFill>
                </a:uFill>
                <a:latin typeface="arial"/>
              </a:rPr>
              <a:t>for</a:t>
            </a:r>
            <a:r>
              <a:rPr lang="es-ES" sz="2000" b="0" strike="noStrike" spc="-1" dirty="0">
                <a:solidFill>
                  <a:srgbClr val="000000"/>
                </a:solidFill>
                <a:uFill>
                  <a:solidFill>
                    <a:srgbClr val="FFFFFF"/>
                  </a:solidFill>
                </a:uFill>
                <a:latin typeface="arial"/>
              </a:rPr>
              <a:t> up to 30 </a:t>
            </a:r>
            <a:r>
              <a:rPr lang="es-ES" sz="2000" b="0" strike="noStrike" spc="-1" dirty="0" err="1">
                <a:solidFill>
                  <a:srgbClr val="000000"/>
                </a:solidFill>
                <a:uFill>
                  <a:solidFill>
                    <a:srgbClr val="FFFFFF"/>
                  </a:solidFill>
                </a:uFill>
                <a:latin typeface="arial"/>
              </a:rPr>
              <a:t>months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were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evaluated</a:t>
            </a:r>
            <a:r>
              <a:rPr lang="es-ES" sz="2000" b="0" strike="noStrike" spc="-1" dirty="0">
                <a:solidFill>
                  <a:srgbClr val="000000"/>
                </a:solidFill>
                <a:uFill>
                  <a:solidFill>
                    <a:srgbClr val="FFFFFF"/>
                  </a:solidFill>
                </a:uFill>
                <a:latin typeface="arial"/>
              </a:rPr>
              <a:t>.</a:t>
            </a:r>
            <a:endParaRPr lang="es-ES" sz="1800" b="0" strike="noStrike" spc="-1" dirty="0">
              <a:solidFill>
                <a:srgbClr val="000000"/>
              </a:solidFill>
              <a:uFill>
                <a:solidFill>
                  <a:srgbClr val="FFFFFF"/>
                </a:solidFill>
              </a:uFill>
              <a:latin typeface="Calibri"/>
            </a:endParaRPr>
          </a:p>
          <a:p>
            <a:pPr>
              <a:lnSpc>
                <a:spcPct val="100000"/>
              </a:lnSpc>
            </a:pPr>
            <a:r>
              <a:rPr lang="es-ES" sz="2000" b="1" strike="noStrike" cap="all" spc="-1" dirty="0">
                <a:solidFill>
                  <a:srgbClr val="000000"/>
                </a:solidFill>
                <a:uFill>
                  <a:solidFill>
                    <a:srgbClr val="FFFFFF"/>
                  </a:solidFill>
                </a:uFill>
                <a:latin typeface="arial"/>
              </a:rPr>
              <a:t>RESULTS:</a:t>
            </a:r>
            <a:endParaRPr lang="es-ES" sz="1800" b="0" strike="noStrike" spc="-1" dirty="0">
              <a:solidFill>
                <a:srgbClr val="000000"/>
              </a:solidFill>
              <a:uFill>
                <a:solidFill>
                  <a:srgbClr val="FFFFFF"/>
                </a:solidFill>
              </a:uFill>
              <a:latin typeface="Calibri"/>
            </a:endParaRPr>
          </a:p>
          <a:p>
            <a:pPr>
              <a:lnSpc>
                <a:spcPct val="100000"/>
              </a:lnSpc>
            </a:pPr>
            <a:r>
              <a:rPr lang="es-ES" sz="2000" b="0" strike="noStrike" spc="-1" dirty="0">
                <a:solidFill>
                  <a:srgbClr val="000000"/>
                </a:solidFill>
                <a:uFill>
                  <a:solidFill>
                    <a:srgbClr val="FFFFFF"/>
                  </a:solidFill>
                </a:uFill>
                <a:latin typeface="arial"/>
              </a:rPr>
              <a:t>GFR </a:t>
            </a:r>
            <a:r>
              <a:rPr lang="es-ES" sz="2000" b="0" strike="noStrike" spc="-1" dirty="0" err="1">
                <a:solidFill>
                  <a:srgbClr val="000000"/>
                </a:solidFill>
                <a:uFill>
                  <a:solidFill>
                    <a:srgbClr val="FFFFFF"/>
                  </a:solidFill>
                </a:uFill>
                <a:latin typeface="arial"/>
              </a:rPr>
              <a:t>declined</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all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treatment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groups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After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average</a:t>
            </a:r>
            <a:r>
              <a:rPr lang="es-ES" sz="2000" b="0" strike="noStrike" spc="-1" dirty="0">
                <a:solidFill>
                  <a:srgbClr val="000000"/>
                </a:solidFill>
                <a:uFill>
                  <a:solidFill>
                    <a:srgbClr val="FFFFFF"/>
                  </a:solidFill>
                </a:uFill>
                <a:latin typeface="arial"/>
              </a:rPr>
              <a:t> of 30 </a:t>
            </a:r>
            <a:r>
              <a:rPr lang="es-ES" sz="2000" b="0" strike="noStrike" spc="-1" dirty="0" err="1">
                <a:solidFill>
                  <a:srgbClr val="000000"/>
                </a:solidFill>
                <a:uFill>
                  <a:solidFill>
                    <a:srgbClr val="FFFFFF"/>
                  </a:solidFill>
                </a:uFill>
                <a:latin typeface="arial"/>
              </a:rPr>
              <a:t>months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mean ± SE decline in GFR </a:t>
            </a:r>
            <a:r>
              <a:rPr lang="es-ES" sz="2000" b="0" strike="noStrike" spc="-1" dirty="0" err="1">
                <a:solidFill>
                  <a:srgbClr val="000000"/>
                </a:solidFill>
                <a:uFill>
                  <a:solidFill>
                    <a:srgbClr val="FFFFFF"/>
                  </a:solidFill>
                </a:uFill>
                <a:latin typeface="arial"/>
              </a:rPr>
              <a:t>was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significantly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greater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warfarin</a:t>
            </a:r>
            <a:r>
              <a:rPr lang="es-ES" sz="2000" b="0" strike="noStrike" spc="-1" dirty="0">
                <a:solidFill>
                  <a:srgbClr val="000000"/>
                </a:solidFill>
                <a:uFill>
                  <a:solidFill>
                    <a:srgbClr val="FFFFFF"/>
                  </a:solidFill>
                </a:uFill>
                <a:latin typeface="arial"/>
              </a:rPr>
              <a:t> (-3.68 ± 0.24 ml/min) </a:t>
            </a:r>
            <a:r>
              <a:rPr lang="es-ES" sz="2000" b="0" strike="noStrike" spc="-1" dirty="0" err="1">
                <a:solidFill>
                  <a:srgbClr val="000000"/>
                </a:solidFill>
                <a:uFill>
                  <a:solidFill>
                    <a:srgbClr val="FFFFFF"/>
                  </a:solidFill>
                </a:uFill>
                <a:latin typeface="arial"/>
              </a:rPr>
              <a:t>compared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DE 110 mg (-2.57 ± 0.24 ml/min; p = 0.0009 vs. </a:t>
            </a:r>
            <a:r>
              <a:rPr lang="es-ES" sz="2000" b="0" strike="noStrike" spc="-1" dirty="0" err="1">
                <a:solidFill>
                  <a:srgbClr val="000000"/>
                </a:solidFill>
                <a:uFill>
                  <a:solidFill>
                    <a:srgbClr val="FFFFFF"/>
                  </a:solidFill>
                </a:uFill>
                <a:latin typeface="arial"/>
              </a:rPr>
              <a:t>warfarin</a:t>
            </a:r>
            <a:r>
              <a:rPr lang="es-ES" sz="2000" b="0" strike="noStrike" spc="-1" dirty="0">
                <a:solidFill>
                  <a:srgbClr val="000000"/>
                </a:solidFill>
                <a:uFill>
                  <a:solidFill>
                    <a:srgbClr val="FFFFFF"/>
                  </a:solidFill>
                </a:uFill>
                <a:latin typeface="arial"/>
              </a:rPr>
              <a:t>) and DE 150 mg (-2.46 ± 0.23 ml/min; p = 0.0002 vs. </a:t>
            </a:r>
            <a:r>
              <a:rPr lang="es-ES" sz="2000" b="0" strike="noStrike" spc="-1" dirty="0" err="1">
                <a:solidFill>
                  <a:srgbClr val="000000"/>
                </a:solidFill>
                <a:uFill>
                  <a:solidFill>
                    <a:srgbClr val="FFFFFF"/>
                  </a:solidFill>
                </a:uFill>
                <a:latin typeface="arial"/>
              </a:rPr>
              <a:t>warfarin</a:t>
            </a:r>
            <a:r>
              <a:rPr lang="es-ES" sz="2000" b="0" strike="noStrike" spc="-1" dirty="0">
                <a:solidFill>
                  <a:srgbClr val="000000"/>
                </a:solidFill>
                <a:uFill>
                  <a:solidFill>
                    <a:srgbClr val="FFFFFF"/>
                  </a:solidFill>
                </a:uFill>
                <a:latin typeface="arial"/>
              </a:rPr>
              <a:t>). A </a:t>
            </a:r>
            <a:r>
              <a:rPr lang="es-ES" sz="2000" b="0" strike="noStrike" spc="-1" dirty="0" err="1">
                <a:solidFill>
                  <a:srgbClr val="000000"/>
                </a:solidFill>
                <a:uFill>
                  <a:solidFill>
                    <a:srgbClr val="FFFFFF"/>
                  </a:solidFill>
                </a:uFill>
                <a:latin typeface="arial"/>
              </a:rPr>
              <a:t>decrease</a:t>
            </a:r>
            <a:r>
              <a:rPr lang="es-ES" sz="2000" b="0" strike="noStrike" spc="-1" dirty="0">
                <a:solidFill>
                  <a:srgbClr val="000000"/>
                </a:solidFill>
                <a:uFill>
                  <a:solidFill>
                    <a:srgbClr val="FFFFFF"/>
                  </a:solidFill>
                </a:uFill>
                <a:latin typeface="arial"/>
              </a:rPr>
              <a:t> in GFR &gt;25% </a:t>
            </a:r>
            <a:r>
              <a:rPr lang="es-ES" sz="2000" b="0" strike="noStrike" spc="-1" dirty="0" err="1">
                <a:solidFill>
                  <a:srgbClr val="000000"/>
                </a:solidFill>
                <a:uFill>
                  <a:solidFill>
                    <a:srgbClr val="FFFFFF"/>
                  </a:solidFill>
                </a:uFill>
                <a:latin typeface="arial"/>
              </a:rPr>
              <a:t>was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less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likely</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DE 110 mg (</a:t>
            </a:r>
            <a:r>
              <a:rPr lang="es-ES" sz="2000" b="0" strike="noStrike" spc="-1" dirty="0" err="1">
                <a:solidFill>
                  <a:srgbClr val="000000"/>
                </a:solidFill>
                <a:uFill>
                  <a:solidFill>
                    <a:srgbClr val="FFFFFF"/>
                  </a:solidFill>
                </a:uFill>
                <a:latin typeface="arial"/>
              </a:rPr>
              <a:t>hazard</a:t>
            </a:r>
            <a:r>
              <a:rPr lang="es-ES" sz="2000" b="0" strike="noStrike" spc="-1" dirty="0">
                <a:solidFill>
                  <a:srgbClr val="000000"/>
                </a:solidFill>
                <a:uFill>
                  <a:solidFill>
                    <a:srgbClr val="FFFFFF"/>
                  </a:solidFill>
                </a:uFill>
                <a:latin typeface="arial"/>
              </a:rPr>
              <a:t> ratio: 0.81 [95% </a:t>
            </a:r>
            <a:r>
              <a:rPr lang="es-ES" sz="2000" b="0" strike="noStrike" spc="-1" dirty="0" err="1">
                <a:solidFill>
                  <a:srgbClr val="000000"/>
                </a:solidFill>
                <a:uFill>
                  <a:solidFill>
                    <a:srgbClr val="FFFFFF"/>
                  </a:solidFill>
                </a:uFill>
                <a:latin typeface="arial"/>
              </a:rPr>
              <a:t>confidence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interval</a:t>
            </a:r>
            <a:r>
              <a:rPr lang="es-ES" sz="2000" b="0" strike="noStrike" spc="-1" dirty="0">
                <a:solidFill>
                  <a:srgbClr val="000000"/>
                </a:solidFill>
                <a:uFill>
                  <a:solidFill>
                    <a:srgbClr val="FFFFFF"/>
                  </a:solidFill>
                </a:uFill>
                <a:latin typeface="arial"/>
              </a:rPr>
              <a:t>: 0.69 to 0.96]; p = 0.017) </a:t>
            </a:r>
            <a:r>
              <a:rPr lang="es-ES" sz="2000" b="0" strike="noStrike" spc="-1" dirty="0" err="1">
                <a:solidFill>
                  <a:srgbClr val="000000"/>
                </a:solidFill>
                <a:uFill>
                  <a:solidFill>
                    <a:srgbClr val="FFFFFF"/>
                  </a:solidFill>
                </a:uFill>
                <a:latin typeface="arial"/>
              </a:rPr>
              <a:t>or</a:t>
            </a:r>
            <a:r>
              <a:rPr lang="es-ES" sz="2000" b="0" strike="noStrike" spc="-1" dirty="0">
                <a:solidFill>
                  <a:srgbClr val="000000"/>
                </a:solidFill>
                <a:uFill>
                  <a:solidFill>
                    <a:srgbClr val="FFFFFF"/>
                  </a:solidFill>
                </a:uFill>
                <a:latin typeface="arial"/>
              </a:rPr>
              <a:t> DE 150 mg (</a:t>
            </a:r>
            <a:r>
              <a:rPr lang="es-ES" sz="2000" b="0" strike="noStrike" spc="-1" dirty="0" err="1">
                <a:solidFill>
                  <a:srgbClr val="000000"/>
                </a:solidFill>
                <a:uFill>
                  <a:solidFill>
                    <a:srgbClr val="FFFFFF"/>
                  </a:solidFill>
                </a:uFill>
                <a:latin typeface="arial"/>
              </a:rPr>
              <a:t>hazard</a:t>
            </a:r>
            <a:r>
              <a:rPr lang="es-ES" sz="2000" b="0" strike="noStrike" spc="-1" dirty="0">
                <a:solidFill>
                  <a:srgbClr val="000000"/>
                </a:solidFill>
                <a:uFill>
                  <a:solidFill>
                    <a:srgbClr val="FFFFFF"/>
                  </a:solidFill>
                </a:uFill>
                <a:latin typeface="arial"/>
              </a:rPr>
              <a:t> ratio: 0.79 [95% </a:t>
            </a:r>
            <a:r>
              <a:rPr lang="es-ES" sz="2000" b="0" strike="noStrike" spc="-1" dirty="0" err="1">
                <a:solidFill>
                  <a:srgbClr val="000000"/>
                </a:solidFill>
                <a:uFill>
                  <a:solidFill>
                    <a:srgbClr val="FFFFFF"/>
                  </a:solidFill>
                </a:uFill>
                <a:latin typeface="arial"/>
              </a:rPr>
              <a:t>confidence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interval</a:t>
            </a:r>
            <a:r>
              <a:rPr lang="es-ES" sz="2000" b="0" strike="noStrike" spc="-1" dirty="0">
                <a:solidFill>
                  <a:srgbClr val="000000"/>
                </a:solidFill>
                <a:uFill>
                  <a:solidFill>
                    <a:srgbClr val="FFFFFF"/>
                  </a:solidFill>
                </a:uFill>
                <a:latin typeface="arial"/>
              </a:rPr>
              <a:t>: 0.68 to 0.93]; p = 0.0056) </a:t>
            </a:r>
            <a:r>
              <a:rPr lang="es-ES" sz="2000" b="0" strike="noStrike" spc="-1" dirty="0" err="1">
                <a:solidFill>
                  <a:srgbClr val="000000"/>
                </a:solidFill>
                <a:uFill>
                  <a:solidFill>
                    <a:srgbClr val="FFFFFF"/>
                  </a:solidFill>
                </a:uFill>
                <a:latin typeface="arial"/>
              </a:rPr>
              <a:t>than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warfarin</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observation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period</a:t>
            </a:r>
            <a:r>
              <a:rPr lang="es-ES" sz="2000" b="0" strike="noStrike" spc="-1" dirty="0">
                <a:solidFill>
                  <a:srgbClr val="000000"/>
                </a:solidFill>
                <a:uFill>
                  <a:solidFill>
                    <a:srgbClr val="FFFFFF"/>
                  </a:solidFill>
                </a:uFill>
                <a:latin typeface="arial"/>
              </a:rPr>
              <a:t> &gt;18 </a:t>
            </a:r>
            <a:r>
              <a:rPr lang="es-ES" sz="2000" b="0" strike="noStrike" spc="-1" dirty="0" err="1">
                <a:solidFill>
                  <a:srgbClr val="000000"/>
                </a:solidFill>
                <a:uFill>
                  <a:solidFill>
                    <a:srgbClr val="FFFFFF"/>
                  </a:solidFill>
                </a:uFill>
                <a:latin typeface="arial"/>
              </a:rPr>
              <a:t>months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Patients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poor</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international</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normalized</a:t>
            </a:r>
            <a:r>
              <a:rPr lang="es-ES" sz="2000" b="0" strike="noStrike" spc="-1" dirty="0">
                <a:solidFill>
                  <a:srgbClr val="000000"/>
                </a:solidFill>
                <a:uFill>
                  <a:solidFill>
                    <a:srgbClr val="FFFFFF"/>
                  </a:solidFill>
                </a:uFill>
                <a:latin typeface="arial"/>
              </a:rPr>
              <a:t> ratio control (i.e., time in </a:t>
            </a:r>
            <a:r>
              <a:rPr lang="es-ES" sz="2000" b="0" strike="noStrike" spc="-1" dirty="0" err="1">
                <a:solidFill>
                  <a:srgbClr val="000000"/>
                </a:solidFill>
                <a:uFill>
                  <a:solidFill>
                    <a:srgbClr val="FFFFFF"/>
                  </a:solidFill>
                </a:uFill>
                <a:latin typeface="arial"/>
              </a:rPr>
              <a:t>therapeutic</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range</a:t>
            </a:r>
            <a:r>
              <a:rPr lang="es-ES" sz="2000" b="0" strike="noStrike" spc="-1" dirty="0">
                <a:solidFill>
                  <a:srgbClr val="000000"/>
                </a:solidFill>
                <a:uFill>
                  <a:solidFill>
                    <a:srgbClr val="FFFFFF"/>
                  </a:solidFill>
                </a:uFill>
                <a:latin typeface="arial"/>
              </a:rPr>
              <a:t> &lt;65%) </a:t>
            </a:r>
            <a:r>
              <a:rPr lang="es-ES" sz="2000" b="0" strike="noStrike" spc="-1" dirty="0" err="1">
                <a:solidFill>
                  <a:srgbClr val="000000"/>
                </a:solidFill>
                <a:uFill>
                  <a:solidFill>
                    <a:srgbClr val="FFFFFF"/>
                  </a:solidFill>
                </a:uFill>
                <a:latin typeface="arial"/>
              </a:rPr>
              <a:t>exhibited</a:t>
            </a:r>
            <a:r>
              <a:rPr lang="es-ES" sz="2000" b="0" strike="noStrike" spc="-1" dirty="0">
                <a:solidFill>
                  <a:srgbClr val="000000"/>
                </a:solidFill>
                <a:uFill>
                  <a:solidFill>
                    <a:srgbClr val="FFFFFF"/>
                  </a:solidFill>
                </a:uFill>
                <a:latin typeface="arial"/>
              </a:rPr>
              <a:t> a </a:t>
            </a:r>
            <a:r>
              <a:rPr lang="es-ES" sz="2000" b="0" strike="noStrike" spc="-1" dirty="0" err="1">
                <a:solidFill>
                  <a:srgbClr val="000000"/>
                </a:solidFill>
                <a:uFill>
                  <a:solidFill>
                    <a:srgbClr val="FFFFFF"/>
                  </a:solidFill>
                </a:uFill>
                <a:latin typeface="arial"/>
              </a:rPr>
              <a:t>faster</a:t>
            </a:r>
            <a:r>
              <a:rPr lang="es-ES" sz="2000" b="0" strike="noStrike" spc="-1" dirty="0">
                <a:solidFill>
                  <a:srgbClr val="000000"/>
                </a:solidFill>
                <a:uFill>
                  <a:solidFill>
                    <a:srgbClr val="FFFFFF"/>
                  </a:solidFill>
                </a:uFill>
                <a:latin typeface="arial"/>
              </a:rPr>
              <a:t> decline in GFR. A more </a:t>
            </a:r>
            <a:r>
              <a:rPr lang="es-ES" sz="2000" b="0" strike="noStrike" spc="-1" dirty="0" err="1">
                <a:solidFill>
                  <a:srgbClr val="000000"/>
                </a:solidFill>
                <a:uFill>
                  <a:solidFill>
                    <a:srgbClr val="FFFFFF"/>
                  </a:solidFill>
                </a:uFill>
                <a:latin typeface="arial"/>
              </a:rPr>
              <a:t>pronounced</a:t>
            </a:r>
            <a:r>
              <a:rPr lang="es-ES" sz="2000" b="0" strike="noStrike" spc="-1" dirty="0">
                <a:solidFill>
                  <a:srgbClr val="000000"/>
                </a:solidFill>
                <a:uFill>
                  <a:solidFill>
                    <a:srgbClr val="FFFFFF"/>
                  </a:solidFill>
                </a:uFill>
                <a:latin typeface="arial"/>
              </a:rPr>
              <a:t> decline in GFR </a:t>
            </a:r>
            <a:r>
              <a:rPr lang="es-ES" sz="2000" b="0" strike="noStrike" spc="-1" dirty="0" err="1">
                <a:solidFill>
                  <a:srgbClr val="000000"/>
                </a:solidFill>
                <a:uFill>
                  <a:solidFill>
                    <a:srgbClr val="FFFFFF"/>
                  </a:solidFill>
                </a:uFill>
                <a:latin typeface="arial"/>
              </a:rPr>
              <a:t>was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associated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previous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warfarin</a:t>
            </a:r>
            <a:r>
              <a:rPr lang="es-ES" sz="2000" b="0" strike="noStrike" spc="-1" dirty="0">
                <a:solidFill>
                  <a:srgbClr val="000000"/>
                </a:solidFill>
                <a:uFill>
                  <a:solidFill>
                    <a:srgbClr val="FFFFFF"/>
                  </a:solidFill>
                </a:uFill>
                <a:latin typeface="arial"/>
              </a:rPr>
              <a:t> use and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presence</a:t>
            </a:r>
            <a:r>
              <a:rPr lang="es-ES" sz="2000" b="0" strike="noStrike" spc="-1" dirty="0">
                <a:solidFill>
                  <a:srgbClr val="000000"/>
                </a:solidFill>
                <a:uFill>
                  <a:solidFill>
                    <a:srgbClr val="FFFFFF"/>
                  </a:solidFill>
                </a:uFill>
                <a:latin typeface="arial"/>
              </a:rPr>
              <a:t> of diabetes.</a:t>
            </a:r>
            <a:endParaRPr lang="es-ES" sz="1800" b="0" strike="noStrike" spc="-1" dirty="0">
              <a:solidFill>
                <a:srgbClr val="000000"/>
              </a:solidFill>
              <a:uFill>
                <a:solidFill>
                  <a:srgbClr val="FFFFFF"/>
                </a:solidFill>
              </a:uFill>
              <a:latin typeface="Calibri"/>
            </a:endParaRPr>
          </a:p>
          <a:p>
            <a:pPr>
              <a:lnSpc>
                <a:spcPct val="100000"/>
              </a:lnSpc>
            </a:pPr>
            <a:r>
              <a:rPr lang="es-ES" sz="2000" b="1" strike="noStrike" cap="all" spc="-1" dirty="0">
                <a:solidFill>
                  <a:srgbClr val="000000"/>
                </a:solidFill>
                <a:uFill>
                  <a:solidFill>
                    <a:srgbClr val="FFFFFF"/>
                  </a:solidFill>
                </a:uFill>
                <a:latin typeface="arial"/>
              </a:rPr>
              <a:t>CONCLUSIONS:</a:t>
            </a:r>
            <a:endParaRPr lang="es-ES" sz="1800" b="0" strike="noStrike" spc="-1" dirty="0">
              <a:solidFill>
                <a:srgbClr val="000000"/>
              </a:solidFill>
              <a:uFill>
                <a:solidFill>
                  <a:srgbClr val="FFFFFF"/>
                </a:solidFill>
              </a:uFill>
              <a:latin typeface="Calibri"/>
            </a:endParaRPr>
          </a:p>
          <a:p>
            <a:pPr>
              <a:lnSpc>
                <a:spcPct val="100000"/>
              </a:lnSpc>
            </a:pPr>
            <a:r>
              <a:rPr lang="es-ES" sz="2000" b="0" strike="noStrike" spc="-1" dirty="0" err="1">
                <a:solidFill>
                  <a:srgbClr val="000000"/>
                </a:solidFill>
                <a:uFill>
                  <a:solidFill>
                    <a:srgbClr val="FFFFFF"/>
                  </a:solidFill>
                </a:uFill>
                <a:latin typeface="arial"/>
              </a:rPr>
              <a:t>Patients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with</a:t>
            </a:r>
            <a:r>
              <a:rPr lang="es-ES" sz="2000" b="0" strike="noStrike" spc="-1" dirty="0">
                <a:solidFill>
                  <a:srgbClr val="000000"/>
                </a:solidFill>
                <a:uFill>
                  <a:solidFill>
                    <a:srgbClr val="FFFFFF"/>
                  </a:solidFill>
                </a:uFill>
                <a:latin typeface="arial"/>
              </a:rPr>
              <a:t> atrial </a:t>
            </a:r>
            <a:r>
              <a:rPr lang="es-ES" sz="2000" b="0" strike="noStrike" spc="-1" dirty="0" err="1">
                <a:solidFill>
                  <a:srgbClr val="000000"/>
                </a:solidFill>
                <a:uFill>
                  <a:solidFill>
                    <a:srgbClr val="FFFFFF"/>
                  </a:solidFill>
                </a:uFill>
                <a:latin typeface="arial"/>
              </a:rPr>
              <a:t>fibrillation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receiving</a:t>
            </a:r>
            <a:r>
              <a:rPr lang="es-ES" sz="2000" b="0" strike="noStrike" spc="-1" dirty="0">
                <a:solidFill>
                  <a:srgbClr val="000000"/>
                </a:solidFill>
                <a:uFill>
                  <a:solidFill>
                    <a:srgbClr val="FFFFFF"/>
                  </a:solidFill>
                </a:uFill>
                <a:latin typeface="arial"/>
              </a:rPr>
              <a:t> oral </a:t>
            </a:r>
            <a:r>
              <a:rPr lang="es-ES" sz="2000" b="0" strike="noStrike" spc="-1" dirty="0" err="1">
                <a:solidFill>
                  <a:srgbClr val="000000"/>
                </a:solidFill>
                <a:uFill>
                  <a:solidFill>
                    <a:srgbClr val="FFFFFF"/>
                  </a:solidFill>
                </a:uFill>
                <a:latin typeface="arial"/>
              </a:rPr>
              <a:t>anticoagulation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exhibited</a:t>
            </a:r>
            <a:r>
              <a:rPr lang="es-ES" sz="2000" b="0" strike="noStrike" spc="-1" dirty="0">
                <a:solidFill>
                  <a:srgbClr val="000000"/>
                </a:solidFill>
                <a:uFill>
                  <a:solidFill>
                    <a:srgbClr val="FFFFFF"/>
                  </a:solidFill>
                </a:uFill>
                <a:latin typeface="arial"/>
              </a:rPr>
              <a:t> a decline in renal </a:t>
            </a:r>
            <a:r>
              <a:rPr lang="es-ES" sz="2000" b="0" strike="noStrike" spc="-1" dirty="0" err="1">
                <a:solidFill>
                  <a:srgbClr val="000000"/>
                </a:solidFill>
                <a:uFill>
                  <a:solidFill>
                    <a:srgbClr val="FFFFFF"/>
                  </a:solidFill>
                </a:uFill>
                <a:latin typeface="arial"/>
              </a:rPr>
              <a:t>function</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that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was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greater</a:t>
            </a:r>
            <a:r>
              <a:rPr lang="es-ES" sz="2000" b="0" strike="noStrike" spc="-1" dirty="0">
                <a:solidFill>
                  <a:srgbClr val="000000"/>
                </a:solidFill>
                <a:uFill>
                  <a:solidFill>
                    <a:srgbClr val="FFFFFF"/>
                  </a:solidFill>
                </a:uFill>
                <a:latin typeface="arial"/>
              </a:rPr>
              <a:t> in </a:t>
            </a:r>
            <a:r>
              <a:rPr lang="es-ES" sz="2000" b="0" strike="noStrike" spc="-1" dirty="0" err="1">
                <a:solidFill>
                  <a:srgbClr val="000000"/>
                </a:solidFill>
                <a:uFill>
                  <a:solidFill>
                    <a:srgbClr val="FFFFFF"/>
                  </a:solidFill>
                </a:uFill>
                <a:latin typeface="arial"/>
              </a:rPr>
              <a:t>those</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taking</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warfarin</a:t>
            </a:r>
            <a:r>
              <a:rPr lang="es-ES" sz="2000" b="0" strike="noStrike" spc="-1" dirty="0">
                <a:solidFill>
                  <a:srgbClr val="000000"/>
                </a:solidFill>
                <a:uFill>
                  <a:solidFill>
                    <a:srgbClr val="FFFFFF"/>
                  </a:solidFill>
                </a:uFill>
                <a:latin typeface="arial"/>
              </a:rPr>
              <a:t> versus DE, and </a:t>
            </a:r>
            <a:r>
              <a:rPr lang="es-ES" sz="2000" b="0" strike="noStrike" spc="-1" dirty="0" err="1">
                <a:solidFill>
                  <a:srgbClr val="000000"/>
                </a:solidFill>
                <a:uFill>
                  <a:solidFill>
                    <a:srgbClr val="FFFFFF"/>
                  </a:solidFill>
                </a:uFill>
                <a:latin typeface="arial"/>
              </a:rPr>
              <a:t>it</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was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amplified</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by</a:t>
            </a:r>
            <a:r>
              <a:rPr lang="es-ES" sz="2000" b="0" strike="noStrike" spc="-1" dirty="0">
                <a:solidFill>
                  <a:srgbClr val="000000"/>
                </a:solidFill>
                <a:uFill>
                  <a:solidFill>
                    <a:srgbClr val="FFFFFF"/>
                  </a:solidFill>
                </a:uFill>
                <a:latin typeface="arial"/>
              </a:rPr>
              <a:t> diabetes and </a:t>
            </a:r>
            <a:r>
              <a:rPr lang="es-ES" sz="2000" b="0" strike="noStrike" spc="-1" dirty="0" err="1">
                <a:solidFill>
                  <a:srgbClr val="000000"/>
                </a:solidFill>
                <a:uFill>
                  <a:solidFill>
                    <a:srgbClr val="FFFFFF"/>
                  </a:solidFill>
                </a:uFill>
                <a:latin typeface="arial"/>
              </a:rPr>
              <a:t>previous</a:t>
            </a:r>
            <a:r>
              <a:rPr lang="es-ES" sz="2000" b="0" strike="noStrike" spc="-1" dirty="0">
                <a:solidFill>
                  <a:srgbClr val="000000"/>
                </a:solidFill>
                <a:uFill>
                  <a:solidFill>
                    <a:srgbClr val="FFFFFF"/>
                  </a:solidFill>
                </a:uFill>
                <a:latin typeface="arial"/>
              </a:rPr>
              <a:t> </a:t>
            </a:r>
            <a:r>
              <a:rPr lang="es-ES" sz="2000" b="0" strike="noStrike" spc="-1" dirty="0" err="1">
                <a:solidFill>
                  <a:srgbClr val="000000"/>
                </a:solidFill>
                <a:uFill>
                  <a:solidFill>
                    <a:srgbClr val="FFFFFF"/>
                  </a:solidFill>
                </a:uFill>
                <a:latin typeface="arial"/>
              </a:rPr>
              <a:t>vitamin</a:t>
            </a:r>
            <a:r>
              <a:rPr lang="es-ES" sz="2000" b="0" strike="noStrike" spc="-1" dirty="0">
                <a:solidFill>
                  <a:srgbClr val="000000"/>
                </a:solidFill>
                <a:uFill>
                  <a:solidFill>
                    <a:srgbClr val="FFFFFF"/>
                  </a:solidFill>
                </a:uFill>
                <a:latin typeface="arial"/>
              </a:rPr>
              <a:t> K </a:t>
            </a:r>
            <a:r>
              <a:rPr lang="es-ES" sz="2000" b="0" strike="noStrike" spc="-1" dirty="0" err="1">
                <a:solidFill>
                  <a:srgbClr val="000000"/>
                </a:solidFill>
                <a:uFill>
                  <a:solidFill>
                    <a:srgbClr val="FFFFFF"/>
                  </a:solidFill>
                </a:uFill>
                <a:latin typeface="arial"/>
              </a:rPr>
              <a:t>antagonist</a:t>
            </a:r>
            <a:r>
              <a:rPr lang="es-ES" sz="2000" b="0" strike="noStrike" spc="-1" dirty="0">
                <a:solidFill>
                  <a:srgbClr val="000000"/>
                </a:solidFill>
                <a:uFill>
                  <a:solidFill>
                    <a:srgbClr val="FFFFFF"/>
                  </a:solidFill>
                </a:uFill>
                <a:latin typeface="arial"/>
              </a:rPr>
              <a:t> use.</a:t>
            </a:r>
            <a:endParaRPr lang="es-ES" sz="1800" b="0" strike="noStrike" spc="-1" dirty="0">
              <a:solidFill>
                <a:srgbClr val="000000"/>
              </a:solidFill>
              <a:uFill>
                <a:solidFill>
                  <a:srgbClr val="FFFFFF"/>
                </a:solidFill>
              </a:uFill>
              <a:latin typeface="Calibri"/>
            </a:endParaRPr>
          </a:p>
          <a:p>
            <a:pPr>
              <a:lnSpc>
                <a:spcPct val="100000"/>
              </a:lnSpc>
            </a:pPr>
            <a:endParaRPr lang="es-ES" sz="1800" b="0" strike="noStrike" spc="-1" dirty="0">
              <a:solidFill>
                <a:srgbClr val="000000"/>
              </a:solidFill>
              <a:uFill>
                <a:solidFill>
                  <a:srgbClr val="FFFFFF"/>
                </a:solidFill>
              </a:uFill>
              <a:latin typeface="Calibri"/>
            </a:endParaRPr>
          </a:p>
        </p:txBody>
      </p:sp>
      <p:sp>
        <p:nvSpPr>
          <p:cNvPr id="332" name="TextShape 2"/>
          <p:cNvSpPr txBox="1"/>
          <p:nvPr/>
        </p:nvSpPr>
        <p:spPr>
          <a:xfrm>
            <a:off x="3884760" y="8685360"/>
            <a:ext cx="2971440" cy="456840"/>
          </a:xfrm>
          <a:prstGeom prst="rect">
            <a:avLst/>
          </a:prstGeom>
          <a:noFill/>
          <a:ln>
            <a:noFill/>
          </a:ln>
        </p:spPr>
        <p:txBody>
          <a:bodyPr anchor="b"/>
          <a:lstStyle/>
          <a:p>
            <a:pPr algn="r">
              <a:lnSpc>
                <a:spcPct val="100000"/>
              </a:lnSpc>
            </a:pPr>
            <a:fld id="{B2E593B0-3980-4F25-8DF1-4D8C525D9E4F}" type="slidenum">
              <a:rPr lang="es-ES" sz="1200" b="0" strike="noStrike" spc="-1">
                <a:solidFill>
                  <a:srgbClr val="000000"/>
                </a:solidFill>
                <a:uFill>
                  <a:solidFill>
                    <a:srgbClr val="FFFFFF"/>
                  </a:solidFill>
                </a:uFill>
                <a:latin typeface="+mn-lt"/>
                <a:ea typeface="+mn-ea"/>
              </a:rPr>
              <a:pPr algn="r">
                <a:lnSpc>
                  <a:spcPct val="100000"/>
                </a:lnSpc>
              </a:pPr>
              <a:t>27</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478850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67995000-CE6F-42CD-B467-E8FB0DB8ECB6}" type="slidenum">
              <a:rPr lang="en-GB" smtClean="0"/>
              <a:pPr/>
              <a:t>28</a:t>
            </a:fld>
            <a:endParaRPr lang="en-GB" dirty="0"/>
          </a:p>
        </p:txBody>
      </p:sp>
    </p:spTree>
    <p:extLst>
      <p:ext uri="{BB962C8B-B14F-4D97-AF65-F5344CB8AC3E}">
        <p14:creationId xmlns:p14="http://schemas.microsoft.com/office/powerpoint/2010/main" val="200400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p:cNvSpPr>
          <p:nvPr>
            <p:ph type="body"/>
          </p:nvPr>
        </p:nvSpPr>
        <p:spPr>
          <a:xfrm>
            <a:off x="685800" y="4343400"/>
            <a:ext cx="5486040" cy="4114440"/>
          </a:xfrm>
          <a:prstGeom prst="rect">
            <a:avLst/>
          </a:prstGeom>
        </p:spPr>
        <p:txBody>
          <a:bodyPr/>
          <a:lstStyle/>
          <a:p>
            <a:r>
              <a:rPr lang="es-ES" sz="1200" b="1" strike="noStrike" cap="all" spc="-1">
                <a:solidFill>
                  <a:srgbClr val="000000"/>
                </a:solidFill>
                <a:uFill>
                  <a:solidFill>
                    <a:srgbClr val="FFFFFF"/>
                  </a:solidFill>
                </a:uFill>
                <a:latin typeface="+mn-lt"/>
                <a:ea typeface="+mn-ea"/>
              </a:rPr>
              <a:t>BACKGROUND:</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Dabigatran and rivaroxaban are new oral anticoagulants that are eliminated through the kidneys. Their use in dialysis patients is discouraged because these drugs can bioaccumulate to precipitate inadvertent bleeding. We wanted to determine whether prescription of dabigatran or rivaroxaban was occurring in the dialysis population and whether these practices were safe.</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METHODS AND RESULTS: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Prevalence plots were used to describe the point prevalence (monthly) of dabigatran and rivaroxaban use among 29977 hemodialysis patients with atrial fibrillation. Poisson regression compared the rate of bleeding, stroke, and arterial embolism in patients who started dabigatran, rivaroxaban, or warfarin. The first record of dabigatran prescription among hemodialysis patients occurred 45 days after the drug became available in the United States. Since then, dabigatran and rivaroxaban use in the atrial fibrillation-end-stage renal disease population has steadily risen where 5.9% of anticoagulated dialysis patients are started on dabigatrian or rivaroxaban. In covariate adjusted Poisson regression, dabigatran (rate ratio, 1.48; 95% confidence interval, 1.21-1.81; P=0.0001) and rivaroxaban (rate ratio, 1.38; 95% confidence interval, 1.03-1.83; P=0.04) associated with a higher risk of hospitalization or death from bleeding when compared with warfarin. The risk of hemorrhagic death was even larger with dabigatran (rate ratio, 1.78; 95% confidence interval, 1.18-2.68; P=0.006) and rivaroxaban (rate ratio, 1.71; 95% confidence interval, 0.94-3.12; P=0.07) relative to warfarin. There were too few events in the study to detect meaningful differences in stroke and arterial embolism between the drug groups.</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CONCLUSIONS: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More dialysis patients are being started on dabigatran and rivaroxaban, even when their use is contraindicated and there are no studies to support that the benefits outweigh the risks of these drugs in end-stage renal disease.</a:t>
            </a:r>
            <a:endParaRPr lang="es-ES" sz="1800" b="0" strike="noStrike" spc="-1">
              <a:solidFill>
                <a:srgbClr val="000000"/>
              </a:solidFill>
              <a:uFill>
                <a:solidFill>
                  <a:srgbClr val="FFFFFF"/>
                </a:solidFill>
              </a:uFill>
              <a:latin typeface="Calibri"/>
            </a:endParaRPr>
          </a:p>
          <a:p>
            <a:endParaRPr lang="es-ES" sz="1800" b="0" strike="noStrike" spc="-1">
              <a:solidFill>
                <a:srgbClr val="000000"/>
              </a:solidFill>
              <a:uFill>
                <a:solidFill>
                  <a:srgbClr val="FFFFFF"/>
                </a:solidFill>
              </a:uFill>
              <a:latin typeface="Calibri"/>
            </a:endParaRPr>
          </a:p>
        </p:txBody>
      </p:sp>
      <p:sp>
        <p:nvSpPr>
          <p:cNvPr id="350" name="TextShape 2"/>
          <p:cNvSpPr txBox="1"/>
          <p:nvPr/>
        </p:nvSpPr>
        <p:spPr>
          <a:xfrm>
            <a:off x="3884760" y="8685360"/>
            <a:ext cx="2971440" cy="456840"/>
          </a:xfrm>
          <a:prstGeom prst="rect">
            <a:avLst/>
          </a:prstGeom>
          <a:noFill/>
          <a:ln>
            <a:noFill/>
          </a:ln>
        </p:spPr>
        <p:txBody>
          <a:bodyPr anchor="b"/>
          <a:lstStyle/>
          <a:p>
            <a:pPr algn="r">
              <a:lnSpc>
                <a:spcPct val="100000"/>
              </a:lnSpc>
            </a:pPr>
            <a:fld id="{92A0E0CF-8151-49F3-9191-C3E587D1DFEE}" type="slidenum">
              <a:rPr lang="es-ES" sz="1200" b="0" strike="noStrike" spc="-1">
                <a:solidFill>
                  <a:srgbClr val="000000"/>
                </a:solidFill>
                <a:uFill>
                  <a:solidFill>
                    <a:srgbClr val="FFFFFF"/>
                  </a:solidFill>
                </a:uFill>
                <a:latin typeface="+mn-lt"/>
                <a:ea typeface="+mn-ea"/>
              </a:rPr>
              <a:pPr algn="r">
                <a:lnSpc>
                  <a:spcPct val="100000"/>
                </a:lnSpc>
              </a:pPr>
              <a:t>29</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791683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body"/>
          </p:nvPr>
        </p:nvSpPr>
        <p:spPr>
          <a:xfrm>
            <a:off x="685800" y="4343400"/>
            <a:ext cx="5486040" cy="4114440"/>
          </a:xfrm>
          <a:prstGeom prst="rect">
            <a:avLst/>
          </a:prstGeom>
        </p:spPr>
        <p:txBody>
          <a:bodyPr/>
          <a:lstStyle/>
          <a:p>
            <a:r>
              <a:rPr lang="es-ES" sz="1200" b="1" strike="noStrike" cap="all" spc="-1" dirty="0">
                <a:solidFill>
                  <a:srgbClr val="000000"/>
                </a:solidFill>
                <a:uFill>
                  <a:solidFill>
                    <a:srgbClr val="FFFFFF"/>
                  </a:solidFill>
                </a:uFill>
                <a:latin typeface="+mn-lt"/>
                <a:ea typeface="+mn-ea"/>
              </a:rPr>
              <a:t>BACKGROUND:</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There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is</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lack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clear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benefit</a:t>
            </a:r>
            <a:r>
              <a:rPr lang="es-ES" sz="1200" b="0" strike="noStrike" spc="-1" dirty="0">
                <a:solidFill>
                  <a:srgbClr val="000000"/>
                </a:solidFill>
                <a:uFill>
                  <a:solidFill>
                    <a:srgbClr val="FFFFFF"/>
                  </a:solidFill>
                </a:uFill>
                <a:latin typeface="+mn-lt"/>
                <a:ea typeface="+mn-ea"/>
              </a:rPr>
              <a:t> and a </a:t>
            </a:r>
            <a:r>
              <a:rPr lang="es-ES" sz="1200" b="0" strike="noStrike" spc="-1" dirty="0" err="1">
                <a:solidFill>
                  <a:srgbClr val="000000"/>
                </a:solidFill>
                <a:uFill>
                  <a:solidFill>
                    <a:srgbClr val="FFFFFF"/>
                  </a:solidFill>
                </a:uFill>
                <a:latin typeface="+mn-lt"/>
                <a:ea typeface="+mn-ea"/>
              </a:rPr>
              <a:t>potential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direct</a:t>
            </a:r>
            <a:r>
              <a:rPr lang="es-ES" sz="1200" b="0" strike="noStrike" spc="-1" dirty="0">
                <a:solidFill>
                  <a:srgbClr val="000000"/>
                </a:solidFill>
                <a:uFill>
                  <a:solidFill>
                    <a:srgbClr val="FFFFFF"/>
                  </a:solidFill>
                </a:uFill>
                <a:latin typeface="+mn-lt"/>
                <a:ea typeface="+mn-ea"/>
              </a:rPr>
              <a:t> oral </a:t>
            </a:r>
            <a:r>
              <a:rPr lang="es-ES" sz="1200" b="0" strike="noStrike" spc="-1" dirty="0" err="1">
                <a:solidFill>
                  <a:srgbClr val="000000"/>
                </a:solidFill>
                <a:uFill>
                  <a:solidFill>
                    <a:srgbClr val="FFFFFF"/>
                  </a:solidFill>
                </a:uFill>
                <a:latin typeface="+mn-lt"/>
                <a:ea typeface="+mn-ea"/>
              </a:rPr>
              <a:t>anticoagulant</a:t>
            </a:r>
            <a:r>
              <a:rPr lang="es-ES" sz="1200" b="0" strike="noStrike" spc="-1" dirty="0">
                <a:solidFill>
                  <a:srgbClr val="000000"/>
                </a:solidFill>
                <a:uFill>
                  <a:solidFill>
                    <a:srgbClr val="FFFFFF"/>
                  </a:solidFill>
                </a:uFill>
                <a:latin typeface="+mn-lt"/>
                <a:ea typeface="+mn-ea"/>
              </a:rPr>
              <a:t> (DOAC) use in </a:t>
            </a:r>
            <a:r>
              <a:rPr lang="es-ES" sz="1200" b="0" strike="noStrike" spc="-1" dirty="0" err="1">
                <a:solidFill>
                  <a:srgbClr val="000000"/>
                </a:solidFill>
                <a:uFill>
                  <a:solidFill>
                    <a:srgbClr val="FFFFFF"/>
                  </a:solidFill>
                </a:uFill>
                <a:latin typeface="+mn-lt"/>
                <a:ea typeface="+mn-ea"/>
              </a:rPr>
              <a:t>chronic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(CKD) and </a:t>
            </a:r>
            <a:r>
              <a:rPr lang="es-ES" sz="1200" b="0" strike="noStrike" spc="-1" dirty="0" err="1">
                <a:solidFill>
                  <a:srgbClr val="000000"/>
                </a:solidFill>
                <a:uFill>
                  <a:solidFill>
                    <a:srgbClr val="FFFFFF"/>
                  </a:solidFill>
                </a:uFill>
                <a:latin typeface="+mn-lt"/>
                <a:ea typeface="+mn-ea"/>
              </a:rPr>
              <a:t>dialysis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objective</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this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evaluate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how</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DOACs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affects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outcomes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compared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aspirin</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METHODS: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We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conducted</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systematic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review</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randomized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controlled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trials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cohort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studies</a:t>
            </a:r>
            <a:r>
              <a:rPr lang="es-ES" sz="1200" b="0" strike="noStrike" spc="-1" dirty="0">
                <a:solidFill>
                  <a:srgbClr val="000000"/>
                </a:solidFill>
                <a:uFill>
                  <a:solidFill>
                    <a:srgbClr val="FFFFFF"/>
                  </a:solidFill>
                </a:uFill>
                <a:latin typeface="+mn-lt"/>
                <a:ea typeface="+mn-ea"/>
              </a:rPr>
              <a:t> and case series, and </a:t>
            </a:r>
            <a:r>
              <a:rPr lang="es-ES" sz="1200" b="0" strike="noStrike" spc="-1" dirty="0" err="1">
                <a:solidFill>
                  <a:srgbClr val="000000"/>
                </a:solidFill>
                <a:uFill>
                  <a:solidFill>
                    <a:srgbClr val="FFFFFF"/>
                  </a:solidFill>
                </a:uFill>
                <a:latin typeface="+mn-lt"/>
                <a:ea typeface="+mn-ea"/>
              </a:rPr>
              <a:t>searched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electronic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databases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from</a:t>
            </a:r>
            <a:r>
              <a:rPr lang="es-ES" sz="1200" b="0" strike="noStrike" spc="-1" dirty="0">
                <a:solidFill>
                  <a:srgbClr val="000000"/>
                </a:solidFill>
                <a:uFill>
                  <a:solidFill>
                    <a:srgbClr val="FFFFFF"/>
                  </a:solidFill>
                </a:uFill>
                <a:latin typeface="+mn-lt"/>
                <a:ea typeface="+mn-ea"/>
              </a:rPr>
              <a:t> 1946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2017. </a:t>
            </a:r>
            <a:r>
              <a:rPr lang="es-ES" sz="1200" b="0" strike="noStrike" spc="-1" dirty="0" err="1">
                <a:solidFill>
                  <a:srgbClr val="000000"/>
                </a:solidFill>
                <a:uFill>
                  <a:solidFill>
                    <a:srgbClr val="FFFFFF"/>
                  </a:solidFill>
                </a:uFill>
                <a:latin typeface="+mn-lt"/>
                <a:ea typeface="+mn-ea"/>
              </a:rPr>
              <a:t>Studies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evaluating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outcomes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DOAC use in CKD and </a:t>
            </a:r>
            <a:r>
              <a:rPr lang="es-ES" sz="1200" b="0" strike="noStrike" spc="-1" dirty="0" err="1">
                <a:solidFill>
                  <a:srgbClr val="000000"/>
                </a:solidFill>
                <a:uFill>
                  <a:solidFill>
                    <a:srgbClr val="FFFFFF"/>
                  </a:solidFill>
                </a:uFill>
                <a:latin typeface="+mn-lt"/>
                <a:ea typeface="+mn-ea"/>
              </a:rPr>
              <a:t>dialysis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included</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RESULTS: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From</a:t>
            </a:r>
            <a:r>
              <a:rPr lang="es-ES" sz="1200" b="0" strike="noStrike" spc="-1" dirty="0">
                <a:solidFill>
                  <a:srgbClr val="000000"/>
                </a:solidFill>
                <a:uFill>
                  <a:solidFill>
                    <a:srgbClr val="FFFFFF"/>
                  </a:solidFill>
                </a:uFill>
                <a:latin typeface="+mn-lt"/>
                <a:ea typeface="+mn-ea"/>
              </a:rPr>
              <a:t> 8008 </a:t>
            </a:r>
            <a:r>
              <a:rPr lang="es-ES" sz="1200" b="0" strike="noStrike" spc="-1" dirty="0" err="1">
                <a:solidFill>
                  <a:srgbClr val="000000"/>
                </a:solidFill>
                <a:uFill>
                  <a:solidFill>
                    <a:srgbClr val="FFFFFF"/>
                  </a:solidFill>
                </a:uFill>
                <a:latin typeface="+mn-lt"/>
                <a:ea typeface="+mn-ea"/>
              </a:rPr>
              <a:t>studies</a:t>
            </a:r>
            <a:r>
              <a:rPr lang="es-ES" sz="1200" b="0" strike="noStrike" spc="-1" dirty="0">
                <a:solidFill>
                  <a:srgbClr val="000000"/>
                </a:solidFill>
                <a:uFill>
                  <a:solidFill>
                    <a:srgbClr val="FFFFFF"/>
                  </a:solidFill>
                </a:uFill>
                <a:latin typeface="+mn-lt"/>
                <a:ea typeface="+mn-ea"/>
              </a:rPr>
              <a:t>, 10 </a:t>
            </a:r>
            <a:r>
              <a:rPr lang="es-ES" sz="1200" b="0" strike="noStrike" spc="-1" dirty="0" err="1">
                <a:solidFill>
                  <a:srgbClr val="000000"/>
                </a:solidFill>
                <a:uFill>
                  <a:solidFill>
                    <a:srgbClr val="FFFFFF"/>
                  </a:solidFill>
                </a:uFill>
                <a:latin typeface="+mn-lt"/>
                <a:ea typeface="+mn-ea"/>
              </a:rPr>
              <a:t>met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inclusion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criteria</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moderate</a:t>
            </a:r>
            <a:r>
              <a:rPr lang="es-ES" sz="1200" b="0" strike="noStrike" spc="-1" dirty="0">
                <a:solidFill>
                  <a:srgbClr val="000000"/>
                </a:solidFill>
                <a:uFill>
                  <a:solidFill>
                    <a:srgbClr val="FFFFFF"/>
                  </a:solidFill>
                </a:uFill>
                <a:latin typeface="+mn-lt"/>
                <a:ea typeface="+mn-ea"/>
              </a:rPr>
              <a:t> CKD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estimated</a:t>
            </a:r>
            <a:r>
              <a:rPr lang="es-ES" sz="1200" b="0" strike="noStrike" spc="-1" dirty="0">
                <a:solidFill>
                  <a:srgbClr val="000000"/>
                </a:solidFill>
                <a:uFill>
                  <a:solidFill>
                    <a:srgbClr val="FFFFFF"/>
                  </a:solidFill>
                </a:uFill>
                <a:latin typeface="+mn-lt"/>
                <a:ea typeface="+mn-ea"/>
              </a:rPr>
              <a:t> glomerular </a:t>
            </a:r>
            <a:r>
              <a:rPr lang="es-ES" sz="1200" b="0" strike="noStrike" spc="-1" dirty="0" err="1">
                <a:solidFill>
                  <a:srgbClr val="000000"/>
                </a:solidFill>
                <a:uFill>
                  <a:solidFill>
                    <a:srgbClr val="FFFFFF"/>
                  </a:solidFill>
                </a:uFill>
                <a:latin typeface="+mn-lt"/>
                <a:ea typeface="+mn-ea"/>
              </a:rPr>
              <a:t>filtration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rate</a:t>
            </a:r>
            <a:r>
              <a:rPr lang="es-ES" sz="1200" b="0" strike="noStrike" spc="-1" dirty="0">
                <a:solidFill>
                  <a:srgbClr val="000000"/>
                </a:solidFill>
                <a:uFill>
                  <a:solidFill>
                    <a:srgbClr val="FFFFFF"/>
                  </a:solidFill>
                </a:uFill>
                <a:latin typeface="+mn-lt"/>
                <a:ea typeface="+mn-ea"/>
              </a:rPr>
              <a:t>  &lt;60 </a:t>
            </a:r>
            <a:r>
              <a:rPr lang="es-ES" sz="1200" b="0" strike="noStrike" spc="-1" dirty="0" err="1">
                <a:solidFill>
                  <a:srgbClr val="000000"/>
                </a:solidFill>
                <a:uFill>
                  <a:solidFill>
                    <a:srgbClr val="FFFFFF"/>
                  </a:solidFill>
                </a:uFill>
                <a:latin typeface="+mn-lt"/>
                <a:ea typeface="+mn-ea"/>
              </a:rPr>
              <a:t>mL</a:t>
            </a:r>
            <a:r>
              <a:rPr lang="es-ES" sz="1200" b="0" strike="noStrike" spc="-1" dirty="0">
                <a:solidFill>
                  <a:srgbClr val="000000"/>
                </a:solidFill>
                <a:uFill>
                  <a:solidFill>
                    <a:srgbClr val="FFFFFF"/>
                  </a:solidFill>
                </a:uFill>
                <a:latin typeface="+mn-lt"/>
                <a:ea typeface="+mn-ea"/>
              </a:rPr>
              <a:t>/min/1.73 m2), </a:t>
            </a:r>
            <a:r>
              <a:rPr lang="es-ES" sz="1200" b="0" strike="noStrike" spc="-1" dirty="0" err="1">
                <a:solidFill>
                  <a:srgbClr val="000000"/>
                </a:solidFill>
                <a:uFill>
                  <a:solidFill>
                    <a:srgbClr val="FFFFFF"/>
                  </a:solidFill>
                </a:uFill>
                <a:latin typeface="+mn-lt"/>
                <a:ea typeface="+mn-ea"/>
              </a:rPr>
              <a:t>there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no </a:t>
            </a:r>
            <a:r>
              <a:rPr lang="es-ES" sz="1200" b="0" strike="noStrike" spc="-1" dirty="0" err="1">
                <a:solidFill>
                  <a:srgbClr val="000000"/>
                </a:solidFill>
                <a:uFill>
                  <a:solidFill>
                    <a:srgbClr val="FFFFFF"/>
                  </a:solidFill>
                </a:uFill>
                <a:latin typeface="+mn-lt"/>
                <a:ea typeface="+mn-ea"/>
              </a:rPr>
              <a:t>difference</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outcomes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between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dabigatran</a:t>
            </a:r>
            <a:r>
              <a:rPr lang="es-ES" sz="1200" b="0" strike="noStrike" spc="-1" dirty="0">
                <a:solidFill>
                  <a:srgbClr val="000000"/>
                </a:solidFill>
                <a:uFill>
                  <a:solidFill>
                    <a:srgbClr val="FFFFFF"/>
                  </a:solidFill>
                </a:uFill>
                <a:latin typeface="+mn-lt"/>
                <a:ea typeface="+mn-ea"/>
              </a:rPr>
              <a:t> 110 mg [</a:t>
            </a:r>
            <a:r>
              <a:rPr lang="es-ES" sz="1200" b="0" strike="noStrike" spc="-1" dirty="0" err="1">
                <a:solidFill>
                  <a:srgbClr val="000000"/>
                </a:solidFill>
                <a:uFill>
                  <a:solidFill>
                    <a:srgbClr val="FFFFFF"/>
                  </a:solidFill>
                </a:uFill>
                <a:latin typeface="+mn-lt"/>
                <a:ea typeface="+mn-ea"/>
              </a:rPr>
              <a:t>hazard</a:t>
            </a:r>
            <a:r>
              <a:rPr lang="es-ES" sz="1200" b="0" strike="noStrike" spc="-1" dirty="0">
                <a:solidFill>
                  <a:srgbClr val="000000"/>
                </a:solidFill>
                <a:uFill>
                  <a:solidFill>
                    <a:srgbClr val="FFFFFF"/>
                  </a:solidFill>
                </a:uFill>
                <a:latin typeface="+mn-lt"/>
                <a:ea typeface="+mn-ea"/>
              </a:rPr>
              <a:t> ratio (HR) 0.78, 95% </a:t>
            </a:r>
            <a:r>
              <a:rPr lang="es-ES" sz="1200" b="0" strike="noStrike" spc="-1" dirty="0" err="1">
                <a:solidFill>
                  <a:srgbClr val="000000"/>
                </a:solidFill>
                <a:uFill>
                  <a:solidFill>
                    <a:srgbClr val="FFFFFF"/>
                  </a:solidFill>
                </a:uFill>
                <a:latin typeface="+mn-lt"/>
                <a:ea typeface="+mn-ea"/>
              </a:rPr>
              <a:t>confidence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interval</a:t>
            </a:r>
            <a:r>
              <a:rPr lang="es-ES" sz="1200" b="0" strike="noStrike" spc="-1" dirty="0">
                <a:solidFill>
                  <a:srgbClr val="000000"/>
                </a:solidFill>
                <a:uFill>
                  <a:solidFill>
                    <a:srgbClr val="FFFFFF"/>
                  </a:solidFill>
                </a:uFill>
                <a:latin typeface="+mn-lt"/>
                <a:ea typeface="+mn-ea"/>
              </a:rPr>
              <a:t> (95% CI) 0.51-1.21], </a:t>
            </a:r>
            <a:r>
              <a:rPr lang="es-ES" sz="1200" b="0" strike="noStrike" spc="-1" dirty="0" err="1">
                <a:solidFill>
                  <a:srgbClr val="000000"/>
                </a:solidFill>
                <a:uFill>
                  <a:solidFill>
                    <a:srgbClr val="FFFFFF"/>
                  </a:solidFill>
                </a:uFill>
                <a:latin typeface="+mn-lt"/>
                <a:ea typeface="+mn-ea"/>
              </a:rPr>
              <a:t>rivaroxaban</a:t>
            </a:r>
            <a:r>
              <a:rPr lang="es-ES" sz="1200" b="0" strike="noStrike" spc="-1" dirty="0">
                <a:solidFill>
                  <a:srgbClr val="000000"/>
                </a:solidFill>
                <a:uFill>
                  <a:solidFill>
                    <a:srgbClr val="FFFFFF"/>
                  </a:solidFill>
                </a:uFill>
                <a:latin typeface="+mn-lt"/>
                <a:ea typeface="+mn-ea"/>
              </a:rPr>
              <a:t> (HR 0.82-0.84, 95% CI 0.25-2.69) and </a:t>
            </a:r>
            <a:r>
              <a:rPr lang="es-ES" sz="1200" b="0" strike="noStrike" spc="-1" dirty="0" err="1">
                <a:solidFill>
                  <a:srgbClr val="000000"/>
                </a:solidFill>
                <a:uFill>
                  <a:solidFill>
                    <a:srgbClr val="FFFFFF"/>
                  </a:solidFill>
                </a:uFill>
                <a:latin typeface="+mn-lt"/>
                <a:ea typeface="+mn-ea"/>
              </a:rPr>
              <a:t>edoxaban</a:t>
            </a:r>
            <a:r>
              <a:rPr lang="es-ES" sz="1200" b="0" strike="noStrike" spc="-1" dirty="0">
                <a:solidFill>
                  <a:srgbClr val="000000"/>
                </a:solidFill>
                <a:uFill>
                  <a:solidFill>
                    <a:srgbClr val="FFFFFF"/>
                  </a:solidFill>
                </a:uFill>
                <a:latin typeface="+mn-lt"/>
                <a:ea typeface="+mn-ea"/>
              </a:rPr>
              <a:t> (HR 0.87, 95% CI 0.65-1.18) versus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Dabigatran</a:t>
            </a:r>
            <a:r>
              <a:rPr lang="es-ES" sz="1200" b="0" strike="noStrike" spc="-1" dirty="0">
                <a:solidFill>
                  <a:srgbClr val="000000"/>
                </a:solidFill>
                <a:uFill>
                  <a:solidFill>
                    <a:srgbClr val="FFFFFF"/>
                  </a:solidFill>
                </a:uFill>
                <a:latin typeface="+mn-lt"/>
                <a:ea typeface="+mn-ea"/>
              </a:rPr>
              <a:t> (150 mg </a:t>
            </a:r>
            <a:r>
              <a:rPr lang="es-ES" sz="1200" b="0" strike="noStrike" spc="-1" dirty="0" err="1">
                <a:solidFill>
                  <a:srgbClr val="000000"/>
                </a:solidFill>
                <a:uFill>
                  <a:solidFill>
                    <a:srgbClr val="FFFFFF"/>
                  </a:solidFill>
                </a:uFill>
                <a:latin typeface="+mn-lt"/>
                <a:ea typeface="+mn-ea"/>
              </a:rPr>
              <a:t>twice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daily</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apixaban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reduced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systemic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embolism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significantly</a:t>
            </a:r>
            <a:r>
              <a:rPr lang="es-ES" sz="1200" b="0" strike="noStrike" spc="-1" dirty="0">
                <a:solidFill>
                  <a:srgbClr val="000000"/>
                </a:solidFill>
                <a:uFill>
                  <a:solidFill>
                    <a:srgbClr val="FFFFFF"/>
                  </a:solidFill>
                </a:uFill>
                <a:latin typeface="+mn-lt"/>
                <a:ea typeface="+mn-ea"/>
              </a:rPr>
              <a:t> more </a:t>
            </a:r>
            <a:r>
              <a:rPr lang="es-ES" sz="1200" b="0" strike="noStrike" spc="-1" dirty="0" err="1">
                <a:solidFill>
                  <a:srgbClr val="000000"/>
                </a:solidFill>
                <a:uFill>
                  <a:solidFill>
                    <a:srgbClr val="FFFFFF"/>
                  </a:solidFill>
                </a:uFill>
                <a:latin typeface="+mn-lt"/>
                <a:ea typeface="+mn-ea"/>
              </a:rPr>
              <a:t>than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moderate</a:t>
            </a:r>
            <a:r>
              <a:rPr lang="es-ES" sz="1200" b="0" strike="noStrike" spc="-1" dirty="0">
                <a:solidFill>
                  <a:srgbClr val="000000"/>
                </a:solidFill>
                <a:uFill>
                  <a:solidFill>
                    <a:srgbClr val="FFFFFF"/>
                  </a:solidFill>
                </a:uFill>
                <a:latin typeface="+mn-lt"/>
                <a:ea typeface="+mn-ea"/>
              </a:rPr>
              <a:t> CKD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(HR 0.55, 95% CI 0.34-0.89 and HR 0.61, 95% CI 0.39-0.94, </a:t>
            </a:r>
            <a:r>
              <a:rPr lang="es-ES" sz="1200" b="0" strike="noStrike" spc="-1" dirty="0" err="1">
                <a:solidFill>
                  <a:srgbClr val="000000"/>
                </a:solidFill>
                <a:uFill>
                  <a:solidFill>
                    <a:srgbClr val="FFFFFF"/>
                  </a:solidFill>
                </a:uFill>
                <a:latin typeface="+mn-lt"/>
                <a:ea typeface="+mn-ea"/>
              </a:rPr>
              <a:t>respectively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Edoxaban</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apixaban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reduced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major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events</a:t>
            </a:r>
            <a:r>
              <a:rPr lang="es-ES" sz="1200" b="0" strike="noStrike" spc="-1" dirty="0">
                <a:solidFill>
                  <a:srgbClr val="000000"/>
                </a:solidFill>
                <a:uFill>
                  <a:solidFill>
                    <a:srgbClr val="FFFFFF"/>
                  </a:solidFill>
                </a:uFill>
                <a:latin typeface="+mn-lt"/>
                <a:ea typeface="+mn-ea"/>
              </a:rPr>
              <a:t> (HR 0.50-0.76) </a:t>
            </a:r>
            <a:r>
              <a:rPr lang="es-ES" sz="1200" b="0" strike="noStrike" spc="-1" dirty="0" err="1">
                <a:solidFill>
                  <a:srgbClr val="000000"/>
                </a:solidFill>
                <a:uFill>
                  <a:solidFill>
                    <a:srgbClr val="FFFFFF"/>
                  </a:solidFill>
                </a:uFill>
                <a:latin typeface="+mn-lt"/>
                <a:ea typeface="+mn-ea"/>
              </a:rPr>
              <a:t>compared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Rivaroxaban</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dabigatran</a:t>
            </a:r>
            <a:r>
              <a:rPr lang="es-ES" sz="1200" b="0" strike="noStrike" spc="-1" dirty="0">
                <a:solidFill>
                  <a:srgbClr val="000000"/>
                </a:solidFill>
                <a:uFill>
                  <a:solidFill>
                    <a:srgbClr val="FFFFFF"/>
                  </a:solidFill>
                </a:uFill>
                <a:latin typeface="+mn-lt"/>
                <a:ea typeface="+mn-ea"/>
              </a:rPr>
              <a:t> 110 mg and 150 mg </a:t>
            </a:r>
            <a:r>
              <a:rPr lang="es-ES" sz="1200" b="0" strike="noStrike" spc="-1" dirty="0" err="1">
                <a:solidFill>
                  <a:srgbClr val="000000"/>
                </a:solidFill>
                <a:uFill>
                  <a:solidFill>
                    <a:srgbClr val="FFFFFF"/>
                  </a:solidFill>
                </a:uFill>
                <a:latin typeface="+mn-lt"/>
                <a:ea typeface="+mn-ea"/>
              </a:rPr>
              <a:t>showed</a:t>
            </a:r>
            <a:r>
              <a:rPr lang="es-ES" sz="1200" b="0" strike="noStrike" spc="-1" dirty="0">
                <a:solidFill>
                  <a:srgbClr val="000000"/>
                </a:solidFill>
                <a:uFill>
                  <a:solidFill>
                    <a:srgbClr val="FFFFFF"/>
                  </a:solidFill>
                </a:uFill>
                <a:latin typeface="+mn-lt"/>
                <a:ea typeface="+mn-ea"/>
              </a:rPr>
              <a:t> no </a:t>
            </a:r>
            <a:r>
              <a:rPr lang="es-ES" sz="1200" b="0" strike="noStrike" spc="-1" dirty="0" err="1">
                <a:solidFill>
                  <a:srgbClr val="000000"/>
                </a:solidFill>
                <a:uFill>
                  <a:solidFill>
                    <a:srgbClr val="FFFFFF"/>
                  </a:solidFill>
                </a:uFill>
                <a:latin typeface="+mn-lt"/>
                <a:ea typeface="+mn-ea"/>
              </a:rPr>
              <a:t>significant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difference</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major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versus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hemodialysis</a:t>
            </a:r>
            <a:r>
              <a:rPr lang="es-ES" sz="1200" b="0" strike="noStrike" spc="-1" dirty="0">
                <a:solidFill>
                  <a:srgbClr val="000000"/>
                </a:solidFill>
                <a:uFill>
                  <a:solidFill>
                    <a:srgbClr val="FFFFFF"/>
                  </a:solidFill>
                </a:uFill>
                <a:latin typeface="+mn-lt"/>
                <a:ea typeface="+mn-ea"/>
              </a:rPr>
              <a:t> (HD)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no </a:t>
            </a:r>
            <a:r>
              <a:rPr lang="es-ES" sz="1200" b="0" strike="noStrike" spc="-1" dirty="0" err="1">
                <a:solidFill>
                  <a:srgbClr val="000000"/>
                </a:solidFill>
                <a:uFill>
                  <a:solidFill>
                    <a:srgbClr val="FFFFFF"/>
                  </a:solidFill>
                </a:uFill>
                <a:latin typeface="+mn-lt"/>
                <a:ea typeface="+mn-ea"/>
              </a:rPr>
              <a:t>difference</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outcomes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between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apixaban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dabigatran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relative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(RR) 1.71, 95% CI 0.97-2.99]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rivaroxaban</a:t>
            </a:r>
            <a:r>
              <a:rPr lang="es-ES" sz="1200" b="0" strike="noStrike" spc="-1" dirty="0">
                <a:solidFill>
                  <a:srgbClr val="000000"/>
                </a:solidFill>
                <a:uFill>
                  <a:solidFill>
                    <a:srgbClr val="FFFFFF"/>
                  </a:solidFill>
                </a:uFill>
                <a:latin typeface="+mn-lt"/>
                <a:ea typeface="+mn-ea"/>
              </a:rPr>
              <a:t> (RR 1.8, 95% CI 0.89-3.64) versus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In HD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rivaroxaban</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dabigatran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major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(RR 1.45-1.76), </a:t>
            </a:r>
            <a:r>
              <a:rPr lang="es-ES" sz="1200" b="0" strike="noStrike" spc="-1" dirty="0" err="1">
                <a:solidFill>
                  <a:srgbClr val="000000"/>
                </a:solidFill>
                <a:uFill>
                  <a:solidFill>
                    <a:srgbClr val="FFFFFF"/>
                  </a:solidFill>
                </a:uFill>
                <a:latin typeface="+mn-lt"/>
                <a:ea typeface="+mn-ea"/>
              </a:rPr>
              <a:t>whereas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no </a:t>
            </a:r>
            <a:r>
              <a:rPr lang="es-ES" sz="1200" b="0" strike="noStrike" spc="-1" dirty="0" err="1">
                <a:solidFill>
                  <a:srgbClr val="000000"/>
                </a:solidFill>
                <a:uFill>
                  <a:solidFill>
                    <a:srgbClr val="FFFFFF"/>
                  </a:solidFill>
                </a:uFill>
                <a:latin typeface="+mn-lt"/>
                <a:ea typeface="+mn-ea"/>
              </a:rPr>
              <a:t>major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difference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apixaban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compared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LIMITATIONS: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heterogeneity</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major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definitions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10 </a:t>
            </a:r>
            <a:r>
              <a:rPr lang="es-ES" sz="1200" b="0" strike="noStrike" spc="-1" dirty="0" err="1">
                <a:solidFill>
                  <a:srgbClr val="000000"/>
                </a:solidFill>
                <a:uFill>
                  <a:solidFill>
                    <a:srgbClr val="FFFFFF"/>
                  </a:solidFill>
                </a:uFill>
                <a:latin typeface="+mn-lt"/>
                <a:ea typeface="+mn-ea"/>
              </a:rPr>
              <a:t>included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studies</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CONCLUSIONS: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Clinicians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should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continue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weigh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versus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before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prescribing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DOACs</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CKD and </a:t>
            </a:r>
            <a:r>
              <a:rPr lang="es-ES" sz="1200" b="0" strike="noStrike" spc="-1" dirty="0" err="1">
                <a:solidFill>
                  <a:srgbClr val="000000"/>
                </a:solidFill>
                <a:uFill>
                  <a:solidFill>
                    <a:srgbClr val="FFFFFF"/>
                  </a:solidFill>
                </a:uFill>
                <a:latin typeface="+mn-lt"/>
                <a:ea typeface="+mn-ea"/>
              </a:rPr>
              <a:t>dialysis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population</a:t>
            </a:r>
            <a:endParaRPr lang="es-ES" sz="1800" b="0" strike="noStrike" spc="-1" dirty="0">
              <a:solidFill>
                <a:srgbClr val="000000"/>
              </a:solidFill>
              <a:uFill>
                <a:solidFill>
                  <a:srgbClr val="FFFFFF"/>
                </a:solidFill>
              </a:uFill>
              <a:latin typeface="Calibri"/>
            </a:endParaRPr>
          </a:p>
          <a:p>
            <a:endParaRPr lang="es-ES" sz="1800" b="0" strike="noStrike" spc="-1" dirty="0">
              <a:solidFill>
                <a:srgbClr val="000000"/>
              </a:solidFill>
              <a:uFill>
                <a:solidFill>
                  <a:srgbClr val="FFFFFF"/>
                </a:solidFill>
              </a:uFill>
              <a:latin typeface="Calibri"/>
            </a:endParaRPr>
          </a:p>
        </p:txBody>
      </p:sp>
      <p:sp>
        <p:nvSpPr>
          <p:cNvPr id="316" name="TextShape 2"/>
          <p:cNvSpPr txBox="1"/>
          <p:nvPr/>
        </p:nvSpPr>
        <p:spPr>
          <a:xfrm>
            <a:off x="3884760" y="8685360"/>
            <a:ext cx="2971440" cy="456840"/>
          </a:xfrm>
          <a:prstGeom prst="rect">
            <a:avLst/>
          </a:prstGeom>
          <a:noFill/>
          <a:ln>
            <a:noFill/>
          </a:ln>
        </p:spPr>
        <p:txBody>
          <a:bodyPr anchor="b"/>
          <a:lstStyle/>
          <a:p>
            <a:pPr algn="r">
              <a:lnSpc>
                <a:spcPct val="100000"/>
              </a:lnSpc>
            </a:pPr>
            <a:fld id="{A4EE5C7B-C503-43F5-ACA5-D3A7A33CDE77}" type="slidenum">
              <a:rPr lang="es-ES" sz="1200" b="0" strike="noStrike" spc="-1">
                <a:solidFill>
                  <a:srgbClr val="000000"/>
                </a:solidFill>
                <a:uFill>
                  <a:solidFill>
                    <a:srgbClr val="FFFFFF"/>
                  </a:solidFill>
                </a:uFill>
                <a:latin typeface="+mn-lt"/>
                <a:ea typeface="+mn-ea"/>
              </a:rPr>
              <a:pPr algn="r">
                <a:lnSpc>
                  <a:spcPct val="100000"/>
                </a:lnSpc>
              </a:pPr>
              <a:t>30</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3069477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p:cNvSpPr>
          <p:nvPr>
            <p:ph type="body"/>
          </p:nvPr>
        </p:nvSpPr>
        <p:spPr>
          <a:xfrm>
            <a:off x="685800" y="4343400"/>
            <a:ext cx="5486040" cy="4114440"/>
          </a:xfrm>
          <a:prstGeom prst="rect">
            <a:avLst/>
          </a:prstGeom>
        </p:spPr>
        <p:txBody>
          <a:bodyPr/>
          <a:lstStyle/>
          <a:p>
            <a:r>
              <a:rPr lang="es-ES" sz="1200" b="1" strike="noStrike" cap="all" spc="-1">
                <a:solidFill>
                  <a:srgbClr val="000000"/>
                </a:solidFill>
                <a:uFill>
                  <a:solidFill>
                    <a:srgbClr val="FFFFFF"/>
                  </a:solidFill>
                </a:uFill>
                <a:latin typeface="+mn-lt"/>
                <a:ea typeface="+mn-ea"/>
              </a:rPr>
              <a:t>BACKGROUND:</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There is a lack of clear benefit and a potential risk of bleeding with direct oral anticoagulant (DOAC) use in chronic kidney disease (CKD) and dialysis patients with atrial fibrillation. The objective of this study was to evaluate how treatment with DOACs affects stroke and bleeding outcomes compared with warfarin or aspirin.</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METHODS: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We conducted a systematic review of randomized controlled trials, cohort studies and case series, and searched electronic databases from 1946 to 2017. Studies evaluating stroke and bleeding outcomes with DOAC use in CKD and dialysis patients were included.</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RESULTS: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From 8008 studies, 10 met the inclusion criteria. For moderate CKD patients (estimated glomerular filtration rate  &lt;60 mL/min/1.73 m2), there was no difference in stroke outcomes between dabigatran 110 mg [hazard ratio (HR) 0.78, 95% confidence interval (95% CI) 0.51-1.21], rivaroxaban (HR 0.82-0.84, 95% CI 0.25-2.69) and edoxaban (HR 0.87, 95% CI 0.65-1.18) versus warfarin. Dabigatran (150 mg twice daily) and apixaban reduced risk of stroke or systemic embolism significantly more than warfarin for moderate CKD patients (HR 0.55, 95% CI 0.34-0.89 and HR 0.61, 95% CI 0.39-0.94, respectively). Edoxaban and apixaban were associated with reduced major bleeding events (HR 0.50-0.76) compared with warfarin. Rivaroxaban and dabigatran 110 mg and 150 mg showed no significant difference in major bleeding versus warfarin. In hemodialysis (HD) patients, there was no difference in stroke outcomes between apixaban, dabigatran [relative risk (RR) 1.71, 95% CI 0.97-2.99] or rivaroxaban (RR 1.8, 95% CI 0.89-3.64) versus warfarin. In HD patients, rivaroxaban and dabigatran were associated with an increased major bleeding risk (RR 1.45-1.76), whereas there was no major bleeding difference with apixaban compared to warfarin.</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LIMITATIONS: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The heterogeneity of major bleeding and stroke definitions of the 10 included studies.</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CONCLUSIONS: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Clinicians should continue to weigh the risk of stroke versus bleeding before prescribing DOACs in the CKD and dialysis population</a:t>
            </a:r>
            <a:endParaRPr lang="es-ES" sz="1800" b="0" strike="noStrike" spc="-1">
              <a:solidFill>
                <a:srgbClr val="000000"/>
              </a:solidFill>
              <a:uFill>
                <a:solidFill>
                  <a:srgbClr val="FFFFFF"/>
                </a:solidFill>
              </a:uFill>
              <a:latin typeface="Calibri"/>
            </a:endParaRPr>
          </a:p>
          <a:p>
            <a:endParaRPr lang="es-ES" sz="1800" b="0" strike="noStrike" spc="-1">
              <a:solidFill>
                <a:srgbClr val="000000"/>
              </a:solidFill>
              <a:uFill>
                <a:solidFill>
                  <a:srgbClr val="FFFFFF"/>
                </a:solidFill>
              </a:uFill>
              <a:latin typeface="Calibri"/>
            </a:endParaRPr>
          </a:p>
        </p:txBody>
      </p:sp>
      <p:sp>
        <p:nvSpPr>
          <p:cNvPr id="318" name="TextShape 2"/>
          <p:cNvSpPr txBox="1"/>
          <p:nvPr/>
        </p:nvSpPr>
        <p:spPr>
          <a:xfrm>
            <a:off x="3884760" y="8685360"/>
            <a:ext cx="2971440" cy="456840"/>
          </a:xfrm>
          <a:prstGeom prst="rect">
            <a:avLst/>
          </a:prstGeom>
          <a:noFill/>
          <a:ln>
            <a:noFill/>
          </a:ln>
        </p:spPr>
        <p:txBody>
          <a:bodyPr anchor="b"/>
          <a:lstStyle/>
          <a:p>
            <a:pPr algn="r">
              <a:lnSpc>
                <a:spcPct val="100000"/>
              </a:lnSpc>
            </a:pPr>
            <a:fld id="{D89D7E59-416D-45C4-B89C-E56A80E87031}" type="slidenum">
              <a:rPr lang="es-ES" sz="1200" b="0" strike="noStrike" spc="-1">
                <a:solidFill>
                  <a:srgbClr val="000000"/>
                </a:solidFill>
                <a:uFill>
                  <a:solidFill>
                    <a:srgbClr val="FFFFFF"/>
                  </a:solidFill>
                </a:uFill>
                <a:latin typeface="+mn-lt"/>
                <a:ea typeface="+mn-ea"/>
              </a:rPr>
              <a:pPr algn="r">
                <a:lnSpc>
                  <a:spcPct val="100000"/>
                </a:lnSpc>
              </a:pPr>
              <a:t>31</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1462168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Clinical decisions on how to treat an AF patient with CKD who needs OAC requires the assessment of renal function. Basic information on the diagnosis/staging of CKD and assessment of renal function is provided in Table 7. Several equations are available to gauge a patient’s renal function, all with inherent strengths and limitations. The CKD-EPI equation estimating the glomerular filtration rate is recommended by the National Kidney Foundation because it has been shown to be reliable across the range of CKD stages.187 However, in the context of NOAC treatment, renal function should preferably be estimated by calculating the </a:t>
            </a:r>
            <a:r>
              <a:rPr lang="en-US" dirty="0" err="1" smtClean="0"/>
              <a:t>CrCl</a:t>
            </a:r>
            <a:r>
              <a:rPr lang="en-US" dirty="0" smtClean="0"/>
              <a:t> using the </a:t>
            </a:r>
            <a:r>
              <a:rPr lang="en-US" dirty="0" smtClean="0"/>
              <a:t>Cockcroft–Gault method</a:t>
            </a:r>
            <a:r>
              <a:rPr lang="en-US" dirty="0" smtClean="0"/>
              <a:t>, which was used in most NOAC trials and therefore also in this Practical Guide. Importantly, CKD can only be diagnosed and </a:t>
            </a:r>
            <a:r>
              <a:rPr lang="en-US" dirty="0" smtClean="0"/>
              <a:t>assessed in </a:t>
            </a:r>
            <a:r>
              <a:rPr lang="en-US" dirty="0" smtClean="0"/>
              <a:t>stable situations and must not be confused with acute renal failure. In the latter case, serum </a:t>
            </a:r>
            <a:r>
              <a:rPr lang="en-US" dirty="0" err="1" smtClean="0"/>
              <a:t>creatinine</a:t>
            </a:r>
            <a:r>
              <a:rPr lang="en-US" dirty="0" smtClean="0"/>
              <a:t> levels and calculated </a:t>
            </a:r>
            <a:r>
              <a:rPr lang="en-US" dirty="0" err="1" smtClean="0"/>
              <a:t>CrCl</a:t>
            </a:r>
            <a:r>
              <a:rPr lang="en-US" dirty="0" smtClean="0"/>
              <a:t> may indicate mildly reduced (or even normal) renal function when in reality </a:t>
            </a:r>
            <a:r>
              <a:rPr lang="es-ES" dirty="0" err="1" smtClean="0"/>
              <a:t>it</a:t>
            </a:r>
            <a:r>
              <a:rPr lang="es-ES" dirty="0" smtClean="0"/>
              <a:t> </a:t>
            </a:r>
            <a:r>
              <a:rPr lang="es-ES" dirty="0" err="1" smtClean="0"/>
              <a:t>is</a:t>
            </a:r>
            <a:r>
              <a:rPr lang="es-ES" dirty="0" smtClean="0"/>
              <a:t> </a:t>
            </a:r>
            <a:r>
              <a:rPr lang="es-ES" dirty="0" err="1" smtClean="0"/>
              <a:t>severely</a:t>
            </a:r>
            <a:r>
              <a:rPr lang="es-ES" dirty="0" smtClean="0"/>
              <a:t> </a:t>
            </a:r>
            <a:r>
              <a:rPr lang="es-ES" dirty="0" err="1" smtClean="0"/>
              <a:t>impaired</a:t>
            </a:r>
            <a:r>
              <a:rPr lang="es-ES" dirty="0" smtClean="0"/>
              <a:t>.</a:t>
            </a:r>
          </a:p>
          <a:p>
            <a:endParaRPr lang="es-ES" dirty="0"/>
          </a:p>
        </p:txBody>
      </p:sp>
      <p:sp>
        <p:nvSpPr>
          <p:cNvPr id="4" name="3 Marcador de número de diapositiva"/>
          <p:cNvSpPr>
            <a:spLocks noGrp="1"/>
          </p:cNvSpPr>
          <p:nvPr>
            <p:ph type="sldNum" sz="quarter" idx="10"/>
          </p:nvPr>
        </p:nvSpPr>
        <p:spPr/>
        <p:txBody>
          <a:bodyPr/>
          <a:lstStyle/>
          <a:p>
            <a:fld id="{103457D0-FB8C-4AD7-8E15-5D73DD9BE883}" type="slidenum">
              <a:rPr lang="es-ES" smtClean="0"/>
              <a:pPr/>
              <a:t>32</a:t>
            </a:fld>
            <a:endParaRPr lang="es-ES"/>
          </a:p>
        </p:txBody>
      </p:sp>
    </p:spTree>
    <p:extLst>
      <p:ext uri="{BB962C8B-B14F-4D97-AF65-F5344CB8AC3E}">
        <p14:creationId xmlns:p14="http://schemas.microsoft.com/office/powerpoint/2010/main" val="187927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body"/>
          </p:nvPr>
        </p:nvSpPr>
        <p:spPr>
          <a:xfrm>
            <a:off x="685800" y="4343400"/>
            <a:ext cx="5486040" cy="4114440"/>
          </a:xfrm>
          <a:prstGeom prst="rect">
            <a:avLst/>
          </a:prstGeom>
        </p:spPr>
        <p:txBody>
          <a:bodyPr/>
          <a:lstStyle/>
          <a:p>
            <a:r>
              <a:rPr lang="es-ES" sz="2000" b="0" strike="noStrike" spc="-1" dirty="0" err="1">
                <a:solidFill>
                  <a:srgbClr val="000000"/>
                </a:solidFill>
                <a:uFill>
                  <a:solidFill>
                    <a:srgbClr val="FFFFFF"/>
                  </a:solidFill>
                </a:uFill>
                <a:latin typeface="Calibri"/>
              </a:rPr>
              <a:t>There</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is</a:t>
            </a:r>
            <a:r>
              <a:rPr lang="es-ES" sz="2000" b="0" strike="noStrike" spc="-1" dirty="0">
                <a:solidFill>
                  <a:srgbClr val="000000"/>
                </a:solidFill>
                <a:uFill>
                  <a:solidFill>
                    <a:srgbClr val="FFFFFF"/>
                  </a:solidFill>
                </a:uFill>
                <a:latin typeface="Calibri"/>
              </a:rPr>
              <a:t> a </a:t>
            </a:r>
            <a:r>
              <a:rPr lang="es-ES" sz="2000" b="0" strike="noStrike" spc="-1" dirty="0" err="1">
                <a:solidFill>
                  <a:srgbClr val="000000"/>
                </a:solidFill>
                <a:uFill>
                  <a:solidFill>
                    <a:srgbClr val="FFFFFF"/>
                  </a:solidFill>
                </a:uFill>
                <a:latin typeface="Calibri"/>
              </a:rPr>
              <a:t>bidirectional</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interaction</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between</a:t>
            </a:r>
            <a:r>
              <a:rPr lang="es-ES" sz="2000" b="0" strike="noStrike" spc="-1" dirty="0">
                <a:solidFill>
                  <a:srgbClr val="000000"/>
                </a:solidFill>
                <a:uFill>
                  <a:solidFill>
                    <a:srgbClr val="FFFFFF"/>
                  </a:solidFill>
                </a:uFill>
                <a:latin typeface="Calibri"/>
              </a:rPr>
              <a:t> AF and </a:t>
            </a:r>
            <a:r>
              <a:rPr lang="es-ES" sz="2000" b="0" strike="noStrike" spc="-1" dirty="0" err="1">
                <a:solidFill>
                  <a:srgbClr val="000000"/>
                </a:solidFill>
                <a:uFill>
                  <a:solidFill>
                    <a:srgbClr val="FFFFFF"/>
                  </a:solidFill>
                </a:uFill>
                <a:latin typeface="Calibri"/>
              </a:rPr>
              <a:t>chronic</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kidney</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disease</a:t>
            </a:r>
            <a:r>
              <a:rPr lang="es-ES" sz="2000" b="0" strike="noStrike" spc="-1" dirty="0">
                <a:solidFill>
                  <a:srgbClr val="000000"/>
                </a:solidFill>
                <a:uFill>
                  <a:solidFill>
                    <a:srgbClr val="FFFFFF"/>
                  </a:solidFill>
                </a:uFill>
                <a:latin typeface="Calibri"/>
              </a:rPr>
              <a:t> (CKD): AF </a:t>
            </a:r>
            <a:r>
              <a:rPr lang="es-ES" sz="2000" b="0" strike="noStrike" spc="-1" dirty="0" err="1">
                <a:solidFill>
                  <a:srgbClr val="000000"/>
                </a:solidFill>
                <a:uFill>
                  <a:solidFill>
                    <a:srgbClr val="FFFFFF"/>
                  </a:solidFill>
                </a:uFill>
                <a:latin typeface="Calibri"/>
              </a:rPr>
              <a:t>facilitates</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the</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development</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or</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progression</a:t>
            </a:r>
            <a:r>
              <a:rPr lang="es-ES" sz="2000" b="0" strike="noStrike" spc="-1" dirty="0">
                <a:solidFill>
                  <a:srgbClr val="000000"/>
                </a:solidFill>
                <a:uFill>
                  <a:solidFill>
                    <a:srgbClr val="FFFFFF"/>
                  </a:solidFill>
                </a:uFill>
                <a:latin typeface="Calibri"/>
              </a:rPr>
              <a:t> of CKD, and </a:t>
            </a:r>
            <a:r>
              <a:rPr lang="es-ES" sz="2000" b="0" strike="noStrike" spc="-1" dirty="0" err="1">
                <a:solidFill>
                  <a:srgbClr val="000000"/>
                </a:solidFill>
                <a:uFill>
                  <a:solidFill>
                    <a:srgbClr val="FFFFFF"/>
                  </a:solidFill>
                </a:uFill>
                <a:latin typeface="Calibri"/>
              </a:rPr>
              <a:t>the</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prevalence</a:t>
            </a:r>
            <a:r>
              <a:rPr lang="es-ES" sz="2000" b="0" strike="noStrike" spc="-1" dirty="0">
                <a:solidFill>
                  <a:srgbClr val="000000"/>
                </a:solidFill>
                <a:uFill>
                  <a:solidFill>
                    <a:srgbClr val="FFFFFF"/>
                  </a:solidFill>
                </a:uFill>
                <a:latin typeface="Calibri"/>
              </a:rPr>
              <a:t> and </a:t>
            </a:r>
            <a:r>
              <a:rPr lang="es-ES" sz="2000" b="0" strike="noStrike" spc="-1" dirty="0" err="1">
                <a:solidFill>
                  <a:srgbClr val="000000"/>
                </a:solidFill>
                <a:uFill>
                  <a:solidFill>
                    <a:srgbClr val="FFFFFF"/>
                  </a:solidFill>
                </a:uFill>
                <a:latin typeface="Calibri"/>
              </a:rPr>
              <a:t>incidence</a:t>
            </a:r>
            <a:r>
              <a:rPr lang="es-ES" sz="2000" b="0" strike="noStrike" spc="-1" dirty="0">
                <a:solidFill>
                  <a:srgbClr val="000000"/>
                </a:solidFill>
                <a:uFill>
                  <a:solidFill>
                    <a:srgbClr val="FFFFFF"/>
                  </a:solidFill>
                </a:uFill>
                <a:latin typeface="Calibri"/>
              </a:rPr>
              <a:t> of AF </a:t>
            </a:r>
            <a:r>
              <a:rPr lang="es-ES" sz="2000" b="0" strike="noStrike" spc="-1" dirty="0" err="1">
                <a:solidFill>
                  <a:srgbClr val="000000"/>
                </a:solidFill>
                <a:uFill>
                  <a:solidFill>
                    <a:srgbClr val="FFFFFF"/>
                  </a:solidFill>
                </a:uFill>
                <a:latin typeface="Calibri"/>
              </a:rPr>
              <a:t>increases</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with</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decreasing</a:t>
            </a:r>
            <a:r>
              <a:rPr lang="es-ES" sz="2000" b="0" strike="noStrike" spc="-1" dirty="0">
                <a:solidFill>
                  <a:srgbClr val="000000"/>
                </a:solidFill>
                <a:uFill>
                  <a:solidFill>
                    <a:srgbClr val="FFFFFF"/>
                  </a:solidFill>
                </a:uFill>
                <a:latin typeface="Calibri"/>
              </a:rPr>
              <a:t> renal function.176–179 </a:t>
            </a:r>
            <a:r>
              <a:rPr lang="es-ES" sz="2000" b="0" strike="noStrike" spc="-1" dirty="0" err="1">
                <a:solidFill>
                  <a:srgbClr val="000000"/>
                </a:solidFill>
                <a:uFill>
                  <a:solidFill>
                    <a:srgbClr val="FFFFFF"/>
                  </a:solidFill>
                </a:uFill>
                <a:latin typeface="Calibri"/>
              </a:rPr>
              <a:t>Patients</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with</a:t>
            </a:r>
            <a:r>
              <a:rPr lang="es-ES" sz="2000" b="0" strike="noStrike" spc="-1" dirty="0">
                <a:solidFill>
                  <a:srgbClr val="000000"/>
                </a:solidFill>
                <a:uFill>
                  <a:solidFill>
                    <a:srgbClr val="FFFFFF"/>
                  </a:solidFill>
                </a:uFill>
                <a:latin typeface="Calibri"/>
              </a:rPr>
              <a:t> AF and CKD </a:t>
            </a:r>
            <a:r>
              <a:rPr lang="es-ES" sz="2000" b="0" strike="noStrike" spc="-1" dirty="0" err="1">
                <a:solidFill>
                  <a:srgbClr val="000000"/>
                </a:solidFill>
                <a:uFill>
                  <a:solidFill>
                    <a:srgbClr val="FFFFFF"/>
                  </a:solidFill>
                </a:uFill>
                <a:latin typeface="Calibri"/>
              </a:rPr>
              <a:t>have</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an</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increased</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morbidity</a:t>
            </a:r>
            <a:r>
              <a:rPr lang="es-ES" sz="2000" b="0" strike="noStrike" spc="-1" dirty="0">
                <a:solidFill>
                  <a:srgbClr val="000000"/>
                </a:solidFill>
                <a:uFill>
                  <a:solidFill>
                    <a:srgbClr val="FFFFFF"/>
                  </a:solidFill>
                </a:uFill>
                <a:latin typeface="Calibri"/>
              </a:rPr>
              <a:t> and </a:t>
            </a:r>
            <a:r>
              <a:rPr lang="es-ES" sz="2000" b="0" strike="noStrike" spc="-1" dirty="0" err="1">
                <a:solidFill>
                  <a:srgbClr val="000000"/>
                </a:solidFill>
                <a:uFill>
                  <a:solidFill>
                    <a:srgbClr val="FFFFFF"/>
                  </a:solidFill>
                </a:uFill>
                <a:latin typeface="Calibri"/>
              </a:rPr>
              <a:t>mortality</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due</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to</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their</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excessive</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risk</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for</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both</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thromboembolic</a:t>
            </a:r>
            <a:r>
              <a:rPr lang="es-ES" sz="2000" b="0" strike="noStrike" spc="-1" dirty="0">
                <a:solidFill>
                  <a:srgbClr val="000000"/>
                </a:solidFill>
                <a:uFill>
                  <a:solidFill>
                    <a:srgbClr val="FFFFFF"/>
                  </a:solidFill>
                </a:uFill>
                <a:latin typeface="Calibri"/>
              </a:rPr>
              <a:t>  and </a:t>
            </a:r>
            <a:r>
              <a:rPr lang="es-ES" sz="2000" b="0" strike="noStrike" spc="-1" dirty="0" err="1">
                <a:solidFill>
                  <a:srgbClr val="000000"/>
                </a:solidFill>
                <a:uFill>
                  <a:solidFill>
                    <a:srgbClr val="FFFFFF"/>
                  </a:solidFill>
                </a:uFill>
                <a:latin typeface="Calibri"/>
              </a:rPr>
              <a:t>severe</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bleeding</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events</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making</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risk</a:t>
            </a:r>
            <a:r>
              <a:rPr lang="es-ES" sz="2000" b="0" strike="noStrike" spc="-1" dirty="0">
                <a:solidFill>
                  <a:srgbClr val="000000"/>
                </a:solidFill>
                <a:uFill>
                  <a:solidFill>
                    <a:srgbClr val="FFFFFF"/>
                  </a:solidFill>
                </a:uFill>
                <a:latin typeface="Calibri"/>
              </a:rPr>
              <a:t> </a:t>
            </a:r>
            <a:r>
              <a:rPr lang="es-ES" sz="2000" b="0" strike="noStrike" spc="-1" dirty="0" err="1">
                <a:solidFill>
                  <a:srgbClr val="000000"/>
                </a:solidFill>
                <a:uFill>
                  <a:solidFill>
                    <a:srgbClr val="FFFFFF"/>
                  </a:solidFill>
                </a:uFill>
                <a:latin typeface="Calibri"/>
              </a:rPr>
              <a:t>stratification</a:t>
            </a:r>
            <a:r>
              <a:rPr lang="es-ES" sz="2000" b="0" strike="noStrike" spc="-1" dirty="0">
                <a:solidFill>
                  <a:srgbClr val="000000"/>
                </a:solidFill>
                <a:uFill>
                  <a:solidFill>
                    <a:srgbClr val="FFFFFF"/>
                  </a:solidFill>
                </a:uFill>
                <a:latin typeface="Calibri"/>
              </a:rPr>
              <a:t> and </a:t>
            </a:r>
            <a:r>
              <a:rPr lang="es-ES" sz="2000" b="0" strike="noStrike" spc="-1" dirty="0" err="1">
                <a:solidFill>
                  <a:srgbClr val="000000"/>
                </a:solidFill>
                <a:uFill>
                  <a:solidFill>
                    <a:srgbClr val="FFFFFF"/>
                  </a:solidFill>
                </a:uFill>
                <a:latin typeface="Calibri"/>
              </a:rPr>
              <a:t>treatment</a:t>
            </a:r>
            <a:r>
              <a:rPr lang="es-ES" sz="2000" b="0" strike="noStrike" spc="-1" dirty="0">
                <a:solidFill>
                  <a:srgbClr val="000000"/>
                </a:solidFill>
                <a:uFill>
                  <a:solidFill>
                    <a:srgbClr val="FFFFFF"/>
                  </a:solidFill>
                </a:uFill>
                <a:latin typeface="Calibri"/>
              </a:rPr>
              <a:t> challenging.180,181</a:t>
            </a:r>
            <a:endParaRPr lang="es-ES" sz="1800" b="0" strike="noStrike" spc="-1" dirty="0">
              <a:solidFill>
                <a:srgbClr val="000000"/>
              </a:solidFill>
              <a:uFill>
                <a:solidFill>
                  <a:srgbClr val="FFFFFF"/>
                </a:solidFill>
              </a:uFill>
              <a:latin typeface="Calibri"/>
            </a:endParaRPr>
          </a:p>
          <a:p>
            <a:endParaRPr lang="es-ES" sz="1800" b="0" strike="noStrike" spc="-1" dirty="0">
              <a:solidFill>
                <a:srgbClr val="000000"/>
              </a:solidFill>
              <a:uFill>
                <a:solidFill>
                  <a:srgbClr val="FFFFFF"/>
                </a:solidFill>
              </a:uFill>
              <a:latin typeface="Calibri"/>
            </a:endParaRPr>
          </a:p>
          <a:p>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BACKGROUND AND OBJECTIVES: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incidence</a:t>
            </a:r>
            <a:r>
              <a:rPr lang="es-ES" sz="1200" b="0" strike="noStrike" spc="-1" dirty="0">
                <a:solidFill>
                  <a:srgbClr val="000000"/>
                </a:solidFill>
                <a:uFill>
                  <a:solidFill>
                    <a:srgbClr val="FFFFFF"/>
                  </a:solidFill>
                </a:uFill>
                <a:latin typeface="+mn-lt"/>
                <a:ea typeface="+mn-ea"/>
              </a:rPr>
              <a:t> of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high</a:t>
            </a:r>
            <a:r>
              <a:rPr lang="es-ES" sz="1200" b="0" strike="noStrike" spc="-1" dirty="0">
                <a:solidFill>
                  <a:srgbClr val="000000"/>
                </a:solidFill>
                <a:uFill>
                  <a:solidFill>
                    <a:srgbClr val="FFFFFF"/>
                  </a:solidFill>
                </a:uFill>
                <a:latin typeface="+mn-lt"/>
                <a:ea typeface="+mn-ea"/>
              </a:rPr>
              <a:t> in ESRD, </a:t>
            </a:r>
            <a:r>
              <a:rPr lang="es-ES" sz="1200" b="0" strike="noStrike" spc="-1" dirty="0" err="1">
                <a:solidFill>
                  <a:srgbClr val="000000"/>
                </a:solidFill>
                <a:uFill>
                  <a:solidFill>
                    <a:srgbClr val="FFFFFF"/>
                  </a:solidFill>
                </a:uFill>
                <a:latin typeface="+mn-lt"/>
                <a:ea typeface="+mn-ea"/>
              </a:rPr>
              <a:t>but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limited</a:t>
            </a:r>
            <a:r>
              <a:rPr lang="es-ES" sz="1200" b="0" strike="noStrike" spc="-1" dirty="0">
                <a:solidFill>
                  <a:srgbClr val="000000"/>
                </a:solidFill>
                <a:uFill>
                  <a:solidFill>
                    <a:srgbClr val="FFFFFF"/>
                  </a:solidFill>
                </a:uFill>
                <a:latin typeface="+mn-lt"/>
                <a:ea typeface="+mn-ea"/>
              </a:rPr>
              <a:t> data are </a:t>
            </a:r>
            <a:r>
              <a:rPr lang="es-ES" sz="1200" b="0" strike="noStrike" spc="-1" dirty="0" err="1">
                <a:solidFill>
                  <a:srgbClr val="000000"/>
                </a:solidFill>
                <a:uFill>
                  <a:solidFill>
                    <a:srgbClr val="FFFFFF"/>
                  </a:solidFill>
                </a:uFill>
                <a:latin typeface="+mn-lt"/>
                <a:ea typeface="+mn-ea"/>
              </a:rPr>
              <a:t>available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incidence</a:t>
            </a:r>
            <a:r>
              <a:rPr lang="es-ES" sz="1200" b="0" strike="noStrike" spc="-1" dirty="0">
                <a:solidFill>
                  <a:srgbClr val="000000"/>
                </a:solidFill>
                <a:uFill>
                  <a:solidFill>
                    <a:srgbClr val="FFFFFF"/>
                  </a:solidFill>
                </a:uFill>
                <a:latin typeface="+mn-lt"/>
                <a:ea typeface="+mn-ea"/>
              </a:rPr>
              <a:t> of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across</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broad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range</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function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Thus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examined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association</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eGFR</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urine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albumin-to-creatinine</a:t>
            </a:r>
            <a:r>
              <a:rPr lang="es-ES" sz="1200" b="0" strike="noStrike" spc="-1" dirty="0">
                <a:solidFill>
                  <a:srgbClr val="000000"/>
                </a:solidFill>
                <a:uFill>
                  <a:solidFill>
                    <a:srgbClr val="FFFFFF"/>
                  </a:solidFill>
                </a:uFill>
                <a:latin typeface="+mn-lt"/>
                <a:ea typeface="+mn-ea"/>
              </a:rPr>
              <a:t> ratio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incident</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DESIGN, SETTING, PARTICIPANTS, &amp; MEASUREMENTS: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We</a:t>
            </a:r>
            <a:r>
              <a:rPr lang="es-ES" sz="1200" b="0" strike="noStrike" spc="-1" dirty="0">
                <a:solidFill>
                  <a:srgbClr val="000000"/>
                </a:solidFill>
                <a:uFill>
                  <a:solidFill>
                    <a:srgbClr val="FFFFFF"/>
                  </a:solidFill>
                </a:uFill>
                <a:latin typeface="+mn-lt"/>
                <a:ea typeface="+mn-ea"/>
              </a:rPr>
              <a:t> meta-</a:t>
            </a:r>
            <a:r>
              <a:rPr lang="es-ES" sz="1200" b="0" strike="noStrike" spc="-1" dirty="0" err="1">
                <a:solidFill>
                  <a:srgbClr val="000000"/>
                </a:solidFill>
                <a:uFill>
                  <a:solidFill>
                    <a:srgbClr val="FFFFFF"/>
                  </a:solidFill>
                </a:uFill>
                <a:latin typeface="+mn-lt"/>
                <a:ea typeface="+mn-ea"/>
              </a:rPr>
              <a:t>analyzed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three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prospective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cohorts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Jackson </a:t>
            </a:r>
            <a:r>
              <a:rPr lang="es-ES" sz="1200" b="0" strike="noStrike" spc="-1" dirty="0" err="1">
                <a:solidFill>
                  <a:srgbClr val="000000"/>
                </a:solidFill>
                <a:uFill>
                  <a:solidFill>
                    <a:srgbClr val="FFFFFF"/>
                  </a:solidFill>
                </a:uFill>
                <a:latin typeface="+mn-lt"/>
                <a:ea typeface="+mn-ea"/>
              </a:rPr>
              <a:t>Heart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Multi-Ethnic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Study</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Atherosclerosis</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Cardiovascular </a:t>
            </a:r>
            <a:r>
              <a:rPr lang="es-ES" sz="1200" b="0" strike="noStrike" spc="-1" dirty="0" err="1">
                <a:solidFill>
                  <a:srgbClr val="000000"/>
                </a:solidFill>
                <a:uFill>
                  <a:solidFill>
                    <a:srgbClr val="FFFFFF"/>
                  </a:solidFill>
                </a:uFill>
                <a:latin typeface="+mn-lt"/>
                <a:ea typeface="+mn-ea"/>
              </a:rPr>
              <a:t>Health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Study</a:t>
            </a:r>
            <a:r>
              <a:rPr lang="es-ES" sz="1200" b="0" strike="noStrike" spc="-1" dirty="0">
                <a:solidFill>
                  <a:srgbClr val="000000"/>
                </a:solidFill>
                <a:uFill>
                  <a:solidFill>
                    <a:srgbClr val="FFFFFF"/>
                  </a:solidFill>
                </a:uFill>
                <a:latin typeface="+mn-lt"/>
                <a:ea typeface="+mn-ea"/>
              </a:rPr>
              <a:t>. Cox </a:t>
            </a:r>
            <a:r>
              <a:rPr lang="es-ES" sz="1200" b="0" strike="noStrike" spc="-1" dirty="0" err="1">
                <a:solidFill>
                  <a:srgbClr val="000000"/>
                </a:solidFill>
                <a:uFill>
                  <a:solidFill>
                    <a:srgbClr val="FFFFFF"/>
                  </a:solidFill>
                </a:uFill>
                <a:latin typeface="+mn-lt"/>
                <a:ea typeface="+mn-ea"/>
              </a:rPr>
              <a:t>regression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models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performed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examining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association</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eGFR</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urine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albumin-to-creatinine</a:t>
            </a:r>
            <a:r>
              <a:rPr lang="es-ES" sz="1200" b="0" strike="noStrike" spc="-1" dirty="0">
                <a:solidFill>
                  <a:srgbClr val="000000"/>
                </a:solidFill>
                <a:uFill>
                  <a:solidFill>
                    <a:srgbClr val="FFFFFF"/>
                  </a:solidFill>
                </a:uFill>
                <a:latin typeface="+mn-lt"/>
                <a:ea typeface="+mn-ea"/>
              </a:rPr>
              <a:t> ratio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incident</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adjusting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demographics</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comorbidity</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additional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analyses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adjusted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measures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subclinical</a:t>
            </a:r>
            <a:r>
              <a:rPr lang="es-ES" sz="1200" b="0" strike="noStrike" spc="-1" dirty="0">
                <a:solidFill>
                  <a:srgbClr val="000000"/>
                </a:solidFill>
                <a:uFill>
                  <a:solidFill>
                    <a:srgbClr val="FFFFFF"/>
                  </a:solidFill>
                </a:uFill>
                <a:latin typeface="+mn-lt"/>
                <a:ea typeface="+mn-ea"/>
              </a:rPr>
              <a:t> cardiovascular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electrocardiogram</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cardiac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imaging</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interim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heart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myocardial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infarction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events</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RESULTS:</a:t>
            </a:r>
            <a:endParaRPr lang="es-ES" sz="1800" b="0" strike="noStrike" spc="-1" dirty="0">
              <a:solidFill>
                <a:srgbClr val="000000"/>
              </a:solidFill>
              <a:uFill>
                <a:solidFill>
                  <a:srgbClr val="FFFFFF"/>
                </a:solidFill>
              </a:uFill>
              <a:latin typeface="Calibri"/>
            </a:endParaRPr>
          </a:p>
          <a:p>
            <a:r>
              <a:rPr lang="es-ES" sz="1200" b="0" strike="noStrike" spc="-1" dirty="0">
                <a:solidFill>
                  <a:srgbClr val="000000"/>
                </a:solidFill>
                <a:uFill>
                  <a:solidFill>
                    <a:srgbClr val="FFFFFF"/>
                  </a:solidFill>
                </a:uFill>
                <a:latin typeface="+mn-lt"/>
                <a:ea typeface="+mn-ea"/>
              </a:rPr>
              <a:t>In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meta-</a:t>
            </a:r>
            <a:r>
              <a:rPr lang="es-ES" sz="1200" b="0" strike="noStrike" spc="-1" dirty="0" err="1">
                <a:solidFill>
                  <a:srgbClr val="000000"/>
                </a:solidFill>
                <a:uFill>
                  <a:solidFill>
                    <a:srgbClr val="FFFFFF"/>
                  </a:solidFill>
                </a:uFill>
                <a:latin typeface="+mn-lt"/>
                <a:ea typeface="+mn-ea"/>
              </a:rPr>
              <a:t>analyzed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population</a:t>
            </a:r>
            <a:r>
              <a:rPr lang="es-ES" sz="1200" b="0" strike="noStrike" spc="-1" dirty="0">
                <a:solidFill>
                  <a:srgbClr val="000000"/>
                </a:solidFill>
                <a:uFill>
                  <a:solidFill>
                    <a:srgbClr val="FFFFFF"/>
                  </a:solidFill>
                </a:uFill>
                <a:latin typeface="+mn-lt"/>
                <a:ea typeface="+mn-ea"/>
              </a:rPr>
              <a:t> of 16,769 </a:t>
            </a:r>
            <a:r>
              <a:rPr lang="es-ES" sz="1200" b="0" strike="noStrike" spc="-1" dirty="0" err="1">
                <a:solidFill>
                  <a:srgbClr val="000000"/>
                </a:solidFill>
                <a:uFill>
                  <a:solidFill>
                    <a:srgbClr val="FFFFFF"/>
                  </a:solidFill>
                </a:uFill>
                <a:latin typeface="+mn-lt"/>
                <a:ea typeface="+mn-ea"/>
              </a:rPr>
              <a:t>participants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without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prevalent</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across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categories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decreasing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eGFR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eGFR</a:t>
            </a:r>
            <a:r>
              <a:rPr lang="es-ES" sz="1200" b="0" strike="noStrike" spc="-1" dirty="0">
                <a:solidFill>
                  <a:srgbClr val="000000"/>
                </a:solidFill>
                <a:uFill>
                  <a:solidFill>
                    <a:srgbClr val="FFFFFF"/>
                  </a:solidFill>
                </a:uFill>
                <a:latin typeface="+mn-lt"/>
                <a:ea typeface="+mn-ea"/>
              </a:rPr>
              <a:t>&gt;90 [</a:t>
            </a:r>
            <a:r>
              <a:rPr lang="es-ES" sz="1200" b="0" strike="noStrike" spc="-1" dirty="0" err="1">
                <a:solidFill>
                  <a:srgbClr val="000000"/>
                </a:solidFill>
                <a:uFill>
                  <a:solidFill>
                    <a:srgbClr val="FFFFFF"/>
                  </a:solidFill>
                </a:uFill>
                <a:latin typeface="+mn-lt"/>
                <a:ea typeface="+mn-ea"/>
              </a:rPr>
              <a:t>reference</a:t>
            </a:r>
            <a:r>
              <a:rPr lang="es-ES" sz="1200" b="0" strike="noStrike" spc="-1" dirty="0">
                <a:solidFill>
                  <a:srgbClr val="000000"/>
                </a:solidFill>
                <a:uFill>
                  <a:solidFill>
                    <a:srgbClr val="FFFFFF"/>
                  </a:solidFill>
                </a:uFill>
                <a:latin typeface="+mn-lt"/>
                <a:ea typeface="+mn-ea"/>
              </a:rPr>
              <a:t>], 60-89, 45-59, 30-44, and &lt;30 ml/min per 1.73 m</a:t>
            </a:r>
            <a:r>
              <a:rPr lang="es-ES" sz="1200" b="0" strike="noStrike" spc="-1" baseline="30000" dirty="0">
                <a:solidFill>
                  <a:srgbClr val="000000"/>
                </a:solidFill>
                <a:uFill>
                  <a:solidFill>
                    <a:srgbClr val="FFFFFF"/>
                  </a:solidFill>
                </a:uFill>
                <a:latin typeface="+mn-lt"/>
                <a:ea typeface="+mn-ea"/>
              </a:rPr>
              <a:t>2</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stepwise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adjusted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incident</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hazard</a:t>
            </a:r>
            <a:r>
              <a:rPr lang="es-ES" sz="1200" b="0" strike="noStrike" spc="-1" dirty="0">
                <a:solidFill>
                  <a:srgbClr val="000000"/>
                </a:solidFill>
                <a:uFill>
                  <a:solidFill>
                    <a:srgbClr val="FFFFFF"/>
                  </a:solidFill>
                </a:uFill>
                <a:latin typeface="+mn-lt"/>
                <a:ea typeface="+mn-ea"/>
              </a:rPr>
              <a:t> ratios (95% </a:t>
            </a:r>
            <a:r>
              <a:rPr lang="es-ES" sz="1200" b="0" strike="noStrike" spc="-1" dirty="0" err="1">
                <a:solidFill>
                  <a:srgbClr val="000000"/>
                </a:solidFill>
                <a:uFill>
                  <a:solidFill>
                    <a:srgbClr val="FFFFFF"/>
                  </a:solidFill>
                </a:uFill>
                <a:latin typeface="+mn-lt"/>
                <a:ea typeface="+mn-ea"/>
              </a:rPr>
              <a:t>confidence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intervals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1.00, 1.09 (0.97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1.24), 1.17 (1.00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1.38), 1.59 (1.28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1.98), and 2.03 (1.40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2.96), </a:t>
            </a:r>
            <a:r>
              <a:rPr lang="es-ES" sz="1200" b="0" strike="noStrike" spc="-1" dirty="0" err="1">
                <a:solidFill>
                  <a:srgbClr val="000000"/>
                </a:solidFill>
                <a:uFill>
                  <a:solidFill>
                    <a:srgbClr val="FFFFFF"/>
                  </a:solidFill>
                </a:uFill>
                <a:latin typeface="+mn-lt"/>
                <a:ea typeface="+mn-ea"/>
              </a:rPr>
              <a:t>respectively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stepwise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adjusted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incident</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across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categories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increasing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urine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albumin-to-creatinine</a:t>
            </a:r>
            <a:r>
              <a:rPr lang="es-ES" sz="1200" b="0" strike="noStrike" spc="-1" dirty="0">
                <a:solidFill>
                  <a:srgbClr val="000000"/>
                </a:solidFill>
                <a:uFill>
                  <a:solidFill>
                    <a:srgbClr val="FFFFFF"/>
                  </a:solidFill>
                </a:uFill>
                <a:latin typeface="+mn-lt"/>
                <a:ea typeface="+mn-ea"/>
              </a:rPr>
              <a:t> ratio (</a:t>
            </a:r>
            <a:r>
              <a:rPr lang="es-ES" sz="1200" b="0" strike="noStrike" spc="-1" dirty="0" err="1">
                <a:solidFill>
                  <a:srgbClr val="000000"/>
                </a:solidFill>
                <a:uFill>
                  <a:solidFill>
                    <a:srgbClr val="FFFFFF"/>
                  </a:solidFill>
                </a:uFill>
                <a:latin typeface="+mn-lt"/>
                <a:ea typeface="+mn-ea"/>
              </a:rPr>
              <a:t>urine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albumin-to-creatinine</a:t>
            </a:r>
            <a:r>
              <a:rPr lang="es-ES" sz="1200" b="0" strike="noStrike" spc="-1" dirty="0">
                <a:solidFill>
                  <a:srgbClr val="000000"/>
                </a:solidFill>
                <a:uFill>
                  <a:solidFill>
                    <a:srgbClr val="FFFFFF"/>
                  </a:solidFill>
                </a:uFill>
                <a:latin typeface="+mn-lt"/>
                <a:ea typeface="+mn-ea"/>
              </a:rPr>
              <a:t> ratio &lt;15 [</a:t>
            </a:r>
            <a:r>
              <a:rPr lang="es-ES" sz="1200" b="0" strike="noStrike" spc="-1" dirty="0" err="1">
                <a:solidFill>
                  <a:srgbClr val="000000"/>
                </a:solidFill>
                <a:uFill>
                  <a:solidFill>
                    <a:srgbClr val="FFFFFF"/>
                  </a:solidFill>
                </a:uFill>
                <a:latin typeface="+mn-lt"/>
                <a:ea typeface="+mn-ea"/>
              </a:rPr>
              <a:t>reference</a:t>
            </a:r>
            <a:r>
              <a:rPr lang="es-ES" sz="1200" b="0" strike="noStrike" spc="-1" dirty="0">
                <a:solidFill>
                  <a:srgbClr val="000000"/>
                </a:solidFill>
                <a:uFill>
                  <a:solidFill>
                    <a:srgbClr val="FFFFFF"/>
                  </a:solidFill>
                </a:uFill>
                <a:latin typeface="+mn-lt"/>
                <a:ea typeface="+mn-ea"/>
              </a:rPr>
              <a:t>], 15-29, 30-299, and ≥300 mg/g): </a:t>
            </a:r>
            <a:r>
              <a:rPr lang="es-ES" sz="1200" b="0" strike="noStrike" spc="-1" dirty="0" err="1">
                <a:solidFill>
                  <a:srgbClr val="000000"/>
                </a:solidFill>
                <a:uFill>
                  <a:solidFill>
                    <a:srgbClr val="FFFFFF"/>
                  </a:solidFill>
                </a:uFill>
                <a:latin typeface="+mn-lt"/>
                <a:ea typeface="+mn-ea"/>
              </a:rPr>
              <a:t>hazard</a:t>
            </a:r>
            <a:r>
              <a:rPr lang="es-ES" sz="1200" b="0" strike="noStrike" spc="-1" dirty="0">
                <a:solidFill>
                  <a:srgbClr val="000000"/>
                </a:solidFill>
                <a:uFill>
                  <a:solidFill>
                    <a:srgbClr val="FFFFFF"/>
                  </a:solidFill>
                </a:uFill>
                <a:latin typeface="+mn-lt"/>
                <a:ea typeface="+mn-ea"/>
              </a:rPr>
              <a:t> ratios (95% </a:t>
            </a:r>
            <a:r>
              <a:rPr lang="es-ES" sz="1200" b="0" strike="noStrike" spc="-1" dirty="0" err="1">
                <a:solidFill>
                  <a:srgbClr val="000000"/>
                </a:solidFill>
                <a:uFill>
                  <a:solidFill>
                    <a:srgbClr val="FFFFFF"/>
                  </a:solidFill>
                </a:uFill>
                <a:latin typeface="+mn-lt"/>
                <a:ea typeface="+mn-ea"/>
              </a:rPr>
              <a:t>confidence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intervals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1.00, 1.04 (0.83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1.30), 1.47 (1.20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1.79), and 1.76 (1.18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2.62), </a:t>
            </a:r>
            <a:r>
              <a:rPr lang="es-ES" sz="1200" b="0" strike="noStrike" spc="-1" dirty="0" err="1">
                <a:solidFill>
                  <a:srgbClr val="000000"/>
                </a:solidFill>
                <a:uFill>
                  <a:solidFill>
                    <a:srgbClr val="FFFFFF"/>
                  </a:solidFill>
                </a:uFill>
                <a:latin typeface="+mn-lt"/>
                <a:ea typeface="+mn-ea"/>
              </a:rPr>
              <a:t>respectively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associations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consistent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after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adjustment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subclinical</a:t>
            </a:r>
            <a:r>
              <a:rPr lang="es-ES" sz="1200" b="0" strike="noStrike" spc="-1" dirty="0">
                <a:solidFill>
                  <a:srgbClr val="000000"/>
                </a:solidFill>
                <a:uFill>
                  <a:solidFill>
                    <a:srgbClr val="FFFFFF"/>
                  </a:solidFill>
                </a:uFill>
                <a:latin typeface="+mn-lt"/>
                <a:ea typeface="+mn-ea"/>
              </a:rPr>
              <a:t> cardiovascular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measures</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interim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heart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myocardial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infarction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events</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CONCLUSIONS:</a:t>
            </a:r>
            <a:endParaRPr lang="es-ES" sz="1800" b="0" strike="noStrike" spc="-1" dirty="0">
              <a:solidFill>
                <a:srgbClr val="000000"/>
              </a:solidFill>
              <a:uFill>
                <a:solidFill>
                  <a:srgbClr val="FFFFFF"/>
                </a:solidFill>
              </a:uFill>
              <a:latin typeface="Calibri"/>
            </a:endParaRPr>
          </a:p>
          <a:p>
            <a:r>
              <a:rPr lang="es-ES" sz="1200" b="0" strike="noStrike" spc="-1" dirty="0">
                <a:solidFill>
                  <a:srgbClr val="000000"/>
                </a:solidFill>
                <a:uFill>
                  <a:solidFill>
                    <a:srgbClr val="FFFFFF"/>
                  </a:solidFill>
                </a:uFill>
                <a:latin typeface="+mn-lt"/>
                <a:ea typeface="+mn-ea"/>
              </a:rPr>
              <a:t>In </a:t>
            </a:r>
            <a:r>
              <a:rPr lang="es-ES" sz="1200" b="0" strike="noStrike" spc="-1" dirty="0" err="1">
                <a:solidFill>
                  <a:srgbClr val="000000"/>
                </a:solidFill>
                <a:uFill>
                  <a:solidFill>
                    <a:srgbClr val="FFFFFF"/>
                  </a:solidFill>
                </a:uFill>
                <a:latin typeface="+mn-lt"/>
                <a:ea typeface="+mn-ea"/>
              </a:rPr>
              <a:t>this</a:t>
            </a:r>
            <a:r>
              <a:rPr lang="es-ES" sz="1200" b="0" strike="noStrike" spc="-1" dirty="0">
                <a:solidFill>
                  <a:srgbClr val="000000"/>
                </a:solidFill>
                <a:uFill>
                  <a:solidFill>
                    <a:srgbClr val="FFFFFF"/>
                  </a:solidFill>
                </a:uFill>
                <a:latin typeface="+mn-lt"/>
                <a:ea typeface="+mn-ea"/>
              </a:rPr>
              <a:t> meta-</a:t>
            </a:r>
            <a:r>
              <a:rPr lang="es-ES" sz="1200" b="0" strike="noStrike" spc="-1" dirty="0" err="1">
                <a:solidFill>
                  <a:srgbClr val="000000"/>
                </a:solidFill>
                <a:uFill>
                  <a:solidFill>
                    <a:srgbClr val="FFFFFF"/>
                  </a:solidFill>
                </a:uFill>
                <a:latin typeface="+mn-lt"/>
                <a:ea typeface="+mn-ea"/>
              </a:rPr>
              <a:t>analysis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three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cohorts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reduced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eGFR</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elevated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urine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albumin-to-creatinine</a:t>
            </a:r>
            <a:r>
              <a:rPr lang="es-ES" sz="1200" b="0" strike="noStrike" spc="-1" dirty="0">
                <a:solidFill>
                  <a:srgbClr val="000000"/>
                </a:solidFill>
                <a:uFill>
                  <a:solidFill>
                    <a:srgbClr val="FFFFFF"/>
                  </a:solidFill>
                </a:uFill>
                <a:latin typeface="+mn-lt"/>
                <a:ea typeface="+mn-ea"/>
              </a:rPr>
              <a:t> ratio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significantly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greater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incident</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highlighting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need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further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studies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understand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mechanisms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linking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endParaRPr lang="es-ES" sz="1800" b="0" strike="noStrike" spc="-1" dirty="0">
              <a:solidFill>
                <a:srgbClr val="000000"/>
              </a:solidFill>
              <a:uFill>
                <a:solidFill>
                  <a:srgbClr val="FFFFFF"/>
                </a:solidFill>
              </a:uFill>
              <a:latin typeface="Calibri"/>
            </a:endParaRPr>
          </a:p>
        </p:txBody>
      </p:sp>
      <p:sp>
        <p:nvSpPr>
          <p:cNvPr id="354" name="TextShape 2"/>
          <p:cNvSpPr txBox="1"/>
          <p:nvPr/>
        </p:nvSpPr>
        <p:spPr>
          <a:xfrm>
            <a:off x="3884760" y="8685360"/>
            <a:ext cx="2971440" cy="456840"/>
          </a:xfrm>
          <a:prstGeom prst="rect">
            <a:avLst/>
          </a:prstGeom>
          <a:noFill/>
          <a:ln>
            <a:noFill/>
          </a:ln>
        </p:spPr>
        <p:txBody>
          <a:bodyPr anchor="b"/>
          <a:lstStyle/>
          <a:p>
            <a:pPr algn="r">
              <a:lnSpc>
                <a:spcPct val="100000"/>
              </a:lnSpc>
            </a:pPr>
            <a:fld id="{B0677CD8-1947-4BA4-B59B-3910822BDE10}" type="slidenum">
              <a:rPr lang="es-ES" sz="1200" b="0" strike="noStrike" spc="-1">
                <a:solidFill>
                  <a:srgbClr val="000000"/>
                </a:solidFill>
                <a:uFill>
                  <a:solidFill>
                    <a:srgbClr val="FFFFFF"/>
                  </a:solidFill>
                </a:uFill>
                <a:latin typeface="+mn-lt"/>
                <a:ea typeface="+mn-ea"/>
              </a:rPr>
              <a:pPr algn="r">
                <a:lnSpc>
                  <a:spcPct val="100000"/>
                </a:lnSpc>
              </a:pPr>
              <a:t>14</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913880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p:cNvSpPr>
          <p:nvPr>
            <p:ph type="body"/>
          </p:nvPr>
        </p:nvSpPr>
        <p:spPr>
          <a:xfrm>
            <a:off x="685800" y="4343400"/>
            <a:ext cx="5486040" cy="4114440"/>
          </a:xfrm>
          <a:prstGeom prst="rect">
            <a:avLst/>
          </a:prstGeom>
        </p:spPr>
        <p:txBody>
          <a:bodyPr/>
          <a:lstStyle/>
          <a:p>
            <a:r>
              <a:rPr lang="es-ES" sz="1200" b="1" i="0" kern="1200" dirty="0" smtClean="0">
                <a:solidFill>
                  <a:schemeClr val="tx1"/>
                </a:solidFill>
                <a:latin typeface="+mn-lt"/>
                <a:ea typeface="+mn-ea"/>
                <a:cs typeface="+mn-cs"/>
              </a:rPr>
              <a:t>Introducción y </a:t>
            </a:r>
            <a:r>
              <a:rPr lang="es-ES" sz="1200" b="1" i="0" kern="1200" dirty="0" err="1" smtClean="0">
                <a:solidFill>
                  <a:schemeClr val="tx1"/>
                </a:solidFill>
                <a:latin typeface="+mn-lt"/>
                <a:ea typeface="+mn-ea"/>
                <a:cs typeface="+mn-cs"/>
              </a:rPr>
              <a:t>objetivos</a:t>
            </a:r>
            <a:r>
              <a:rPr lang="es-ES" sz="1200" b="0" i="0" kern="1200" dirty="0" err="1" smtClean="0">
                <a:solidFill>
                  <a:schemeClr val="tx1"/>
                </a:solidFill>
                <a:latin typeface="+mn-lt"/>
                <a:ea typeface="+mn-ea"/>
                <a:cs typeface="+mn-cs"/>
              </a:rPr>
              <a:t>Los</a:t>
            </a:r>
            <a:r>
              <a:rPr lang="es-ES" sz="1200" b="0" i="0" kern="1200" dirty="0" smtClean="0">
                <a:solidFill>
                  <a:schemeClr val="tx1"/>
                </a:solidFill>
                <a:latin typeface="+mn-lt"/>
                <a:ea typeface="+mn-ea"/>
                <a:cs typeface="+mn-cs"/>
              </a:rPr>
              <a:t> nuevos anticoagulantes orales requieren ajuste de la posología según la función renal. El objetivo de este estudio es determinar la discrepancia existente entre la hipotética posología recomendada de estos fármacos empleando diferentes ecuaciones de filtrado glomerular estimado en pacientes con fibrilación auricular.</a:t>
            </a:r>
          </a:p>
          <a:p>
            <a:r>
              <a:rPr lang="es-ES" sz="1200" b="1" i="0" kern="1200" dirty="0" err="1" smtClean="0">
                <a:solidFill>
                  <a:schemeClr val="tx1"/>
                </a:solidFill>
                <a:latin typeface="+mn-lt"/>
                <a:ea typeface="+mn-ea"/>
                <a:cs typeface="+mn-cs"/>
              </a:rPr>
              <a:t>Métodos</a:t>
            </a:r>
            <a:r>
              <a:rPr lang="es-ES" sz="1200" b="0" i="0" kern="1200" dirty="0" err="1" smtClean="0">
                <a:solidFill>
                  <a:schemeClr val="tx1"/>
                </a:solidFill>
                <a:latin typeface="+mn-lt"/>
                <a:ea typeface="+mn-ea"/>
                <a:cs typeface="+mn-cs"/>
              </a:rPr>
              <a:t>Análisis</a:t>
            </a:r>
            <a:r>
              <a:rPr lang="es-ES" sz="1200" b="0" i="0" kern="1200" dirty="0" smtClean="0">
                <a:solidFill>
                  <a:schemeClr val="tx1"/>
                </a:solidFill>
                <a:latin typeface="+mn-lt"/>
                <a:ea typeface="+mn-ea"/>
                <a:cs typeface="+mn-cs"/>
              </a:rPr>
              <a:t> transversal de 910 pacientes con fibrilación auricular e indicación de anticoagulación oral. Se estimó el filtrado glomerular con las ecuaciones de </a:t>
            </a:r>
            <a:r>
              <a:rPr lang="es-ES" sz="1200" b="0" i="0" kern="1200" dirty="0" err="1" smtClean="0">
                <a:solidFill>
                  <a:schemeClr val="tx1"/>
                </a:solidFill>
                <a:latin typeface="+mn-lt"/>
                <a:ea typeface="+mn-ea"/>
                <a:cs typeface="+mn-cs"/>
              </a:rPr>
              <a:t>Cockcroft-Gault</a:t>
            </a:r>
            <a:r>
              <a:rPr lang="es-ES" sz="1200" b="0" i="0"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Modification</a:t>
            </a:r>
            <a:r>
              <a:rPr lang="es-ES" sz="1200" b="0" i="1" kern="1200" dirty="0" smtClean="0">
                <a:solidFill>
                  <a:schemeClr val="tx1"/>
                </a:solidFill>
                <a:latin typeface="+mn-lt"/>
                <a:ea typeface="+mn-ea"/>
                <a:cs typeface="+mn-cs"/>
              </a:rPr>
              <a:t> of </a:t>
            </a:r>
            <a:r>
              <a:rPr lang="es-ES" sz="1200" b="0" i="1" kern="1200" dirty="0" err="1" smtClean="0">
                <a:solidFill>
                  <a:schemeClr val="tx1"/>
                </a:solidFill>
                <a:latin typeface="+mn-lt"/>
                <a:ea typeface="+mn-ea"/>
                <a:cs typeface="+mn-cs"/>
              </a:rPr>
              <a:t>Diet</a:t>
            </a:r>
            <a:r>
              <a:rPr lang="es-ES" sz="1200" b="0" i="1" kern="1200" dirty="0" smtClean="0">
                <a:solidFill>
                  <a:schemeClr val="tx1"/>
                </a:solidFill>
                <a:latin typeface="+mn-lt"/>
                <a:ea typeface="+mn-ea"/>
                <a:cs typeface="+mn-cs"/>
              </a:rPr>
              <a:t> in Renal </a:t>
            </a:r>
            <a:r>
              <a:rPr lang="es-ES" sz="1200" b="0" i="1" kern="1200" dirty="0" err="1" smtClean="0">
                <a:solidFill>
                  <a:schemeClr val="tx1"/>
                </a:solidFill>
                <a:latin typeface="+mn-lt"/>
                <a:ea typeface="+mn-ea"/>
                <a:cs typeface="+mn-cs"/>
              </a:rPr>
              <a:t>Disease</a:t>
            </a:r>
            <a:r>
              <a:rPr lang="es-ES" sz="1200" b="0" i="0" kern="1200" dirty="0" smtClean="0">
                <a:solidFill>
                  <a:schemeClr val="tx1"/>
                </a:solidFill>
                <a:latin typeface="+mn-lt"/>
                <a:ea typeface="+mn-ea"/>
                <a:cs typeface="+mn-cs"/>
              </a:rPr>
              <a:t> y </a:t>
            </a:r>
            <a:r>
              <a:rPr lang="es-ES" sz="1200" b="0" i="1" kern="1200" dirty="0" err="1" smtClean="0">
                <a:solidFill>
                  <a:schemeClr val="tx1"/>
                </a:solidFill>
                <a:latin typeface="+mn-lt"/>
                <a:ea typeface="+mn-ea"/>
                <a:cs typeface="+mn-cs"/>
              </a:rPr>
              <a:t>Chronic</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Kidney</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Disease</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Epidemiology</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Collaboration</a:t>
            </a:r>
            <a:r>
              <a:rPr lang="es-ES" sz="1200" b="0" i="0" kern="1200" dirty="0" smtClean="0">
                <a:solidFill>
                  <a:schemeClr val="tx1"/>
                </a:solidFill>
                <a:latin typeface="+mn-lt"/>
                <a:ea typeface="+mn-ea"/>
                <a:cs typeface="+mn-cs"/>
              </a:rPr>
              <a:t>. Para </a:t>
            </a:r>
            <a:r>
              <a:rPr lang="es-ES" sz="1200" b="0" i="0" kern="1200" dirty="0" err="1" smtClean="0">
                <a:solidFill>
                  <a:schemeClr val="tx1"/>
                </a:solidFill>
                <a:latin typeface="+mn-lt"/>
                <a:ea typeface="+mn-ea"/>
                <a:cs typeface="+mn-cs"/>
              </a:rPr>
              <a:t>dabigatrán</a:t>
            </a:r>
            <a:r>
              <a:rPr lang="es-ES" sz="1200" b="0" i="0" kern="1200" dirty="0" smtClean="0">
                <a:solidFill>
                  <a:schemeClr val="tx1"/>
                </a:solidFill>
                <a:latin typeface="+mn-lt"/>
                <a:ea typeface="+mn-ea"/>
                <a:cs typeface="+mn-cs"/>
              </a:rPr>
              <a:t>, </a:t>
            </a:r>
            <a:r>
              <a:rPr lang="es-ES" sz="1200" b="0" i="0" kern="1200" dirty="0" err="1" smtClean="0">
                <a:solidFill>
                  <a:schemeClr val="tx1"/>
                </a:solidFill>
                <a:latin typeface="+mn-lt"/>
                <a:ea typeface="+mn-ea"/>
                <a:cs typeface="+mn-cs"/>
              </a:rPr>
              <a:t>rivaroxabán</a:t>
            </a:r>
            <a:r>
              <a:rPr lang="es-ES" sz="1200" b="0" i="0" kern="1200" dirty="0" smtClean="0">
                <a:solidFill>
                  <a:schemeClr val="tx1"/>
                </a:solidFill>
                <a:latin typeface="+mn-lt"/>
                <a:ea typeface="+mn-ea"/>
                <a:cs typeface="+mn-cs"/>
              </a:rPr>
              <a:t> y </a:t>
            </a:r>
            <a:r>
              <a:rPr lang="es-ES" sz="1200" b="0" i="0" kern="1200" dirty="0" err="1" smtClean="0">
                <a:solidFill>
                  <a:schemeClr val="tx1"/>
                </a:solidFill>
                <a:latin typeface="+mn-lt"/>
                <a:ea typeface="+mn-ea"/>
                <a:cs typeface="+mn-cs"/>
              </a:rPr>
              <a:t>apixabán</a:t>
            </a:r>
            <a:r>
              <a:rPr lang="es-ES" sz="1200" b="0" i="0" kern="1200" dirty="0" smtClean="0">
                <a:solidFill>
                  <a:schemeClr val="tx1"/>
                </a:solidFill>
                <a:latin typeface="+mn-lt"/>
                <a:ea typeface="+mn-ea"/>
                <a:cs typeface="+mn-cs"/>
              </a:rPr>
              <a:t>, se identificaron discrepancias de la dosis cuando no coincidían con las dosis recomendadas según se usara una u otra ecuación.</a:t>
            </a:r>
          </a:p>
          <a:p>
            <a:r>
              <a:rPr lang="es-ES" sz="1200" b="1" i="0" kern="1200" dirty="0" err="1" smtClean="0">
                <a:solidFill>
                  <a:schemeClr val="tx1"/>
                </a:solidFill>
                <a:latin typeface="+mn-lt"/>
                <a:ea typeface="+mn-ea"/>
                <a:cs typeface="+mn-cs"/>
              </a:rPr>
              <a:t>Resultados</a:t>
            </a:r>
            <a:r>
              <a:rPr lang="es-ES" sz="1200" b="0" i="0" kern="1200" dirty="0" err="1" smtClean="0">
                <a:solidFill>
                  <a:schemeClr val="tx1"/>
                </a:solidFill>
                <a:latin typeface="+mn-lt"/>
                <a:ea typeface="+mn-ea"/>
                <a:cs typeface="+mn-cs"/>
              </a:rPr>
              <a:t>En</a:t>
            </a:r>
            <a:r>
              <a:rPr lang="es-ES" sz="1200" b="0" i="0" kern="1200" dirty="0" smtClean="0">
                <a:solidFill>
                  <a:schemeClr val="tx1"/>
                </a:solidFill>
                <a:latin typeface="+mn-lt"/>
                <a:ea typeface="+mn-ea"/>
                <a:cs typeface="+mn-cs"/>
              </a:rPr>
              <a:t> el conjunto de la población, respecto a la ecuación de </a:t>
            </a:r>
            <a:r>
              <a:rPr lang="es-ES" sz="1200" b="0" i="0" kern="1200" dirty="0" err="1" smtClean="0">
                <a:solidFill>
                  <a:schemeClr val="tx1"/>
                </a:solidFill>
                <a:latin typeface="+mn-lt"/>
                <a:ea typeface="+mn-ea"/>
                <a:cs typeface="+mn-cs"/>
              </a:rPr>
              <a:t>Cockcroft-Gault</a:t>
            </a:r>
            <a:r>
              <a:rPr lang="es-ES" sz="1200" b="0" i="0" kern="1200" dirty="0" smtClean="0">
                <a:solidFill>
                  <a:schemeClr val="tx1"/>
                </a:solidFill>
                <a:latin typeface="+mn-lt"/>
                <a:ea typeface="+mn-ea"/>
                <a:cs typeface="+mn-cs"/>
              </a:rPr>
              <a:t>, la discrepancia de la posología de </a:t>
            </a:r>
            <a:r>
              <a:rPr lang="es-ES" sz="1200" b="0" i="0" kern="1200" dirty="0" err="1" smtClean="0">
                <a:solidFill>
                  <a:schemeClr val="tx1"/>
                </a:solidFill>
                <a:latin typeface="+mn-lt"/>
                <a:ea typeface="+mn-ea"/>
                <a:cs typeface="+mn-cs"/>
              </a:rPr>
              <a:t>dabigatrán</a:t>
            </a:r>
            <a:r>
              <a:rPr lang="es-ES" sz="1200" b="0" i="0" kern="1200" dirty="0" smtClean="0">
                <a:solidFill>
                  <a:schemeClr val="tx1"/>
                </a:solidFill>
                <a:latin typeface="+mn-lt"/>
                <a:ea typeface="+mn-ea"/>
                <a:cs typeface="+mn-cs"/>
              </a:rPr>
              <a:t> fue del 11,4% con la ecuación </a:t>
            </a:r>
            <a:r>
              <a:rPr lang="es-ES" sz="1200" b="0" i="1" kern="1200" dirty="0" err="1" smtClean="0">
                <a:solidFill>
                  <a:schemeClr val="tx1"/>
                </a:solidFill>
                <a:latin typeface="+mn-lt"/>
                <a:ea typeface="+mn-ea"/>
                <a:cs typeface="+mn-cs"/>
              </a:rPr>
              <a:t>Modification</a:t>
            </a:r>
            <a:r>
              <a:rPr lang="es-ES" sz="1200" b="0" i="1" kern="1200" dirty="0" smtClean="0">
                <a:solidFill>
                  <a:schemeClr val="tx1"/>
                </a:solidFill>
                <a:latin typeface="+mn-lt"/>
                <a:ea typeface="+mn-ea"/>
                <a:cs typeface="+mn-cs"/>
              </a:rPr>
              <a:t> of </a:t>
            </a:r>
            <a:r>
              <a:rPr lang="es-ES" sz="1200" b="0" i="1" kern="1200" dirty="0" err="1" smtClean="0">
                <a:solidFill>
                  <a:schemeClr val="tx1"/>
                </a:solidFill>
                <a:latin typeface="+mn-lt"/>
                <a:ea typeface="+mn-ea"/>
                <a:cs typeface="+mn-cs"/>
              </a:rPr>
              <a:t>Diet</a:t>
            </a:r>
            <a:r>
              <a:rPr lang="es-ES" sz="1200" b="0" i="1" kern="1200" dirty="0" smtClean="0">
                <a:solidFill>
                  <a:schemeClr val="tx1"/>
                </a:solidFill>
                <a:latin typeface="+mn-lt"/>
                <a:ea typeface="+mn-ea"/>
                <a:cs typeface="+mn-cs"/>
              </a:rPr>
              <a:t> in Renal </a:t>
            </a:r>
            <a:r>
              <a:rPr lang="es-ES" sz="1200" b="0" i="1" kern="1200" dirty="0" err="1" smtClean="0">
                <a:solidFill>
                  <a:schemeClr val="tx1"/>
                </a:solidFill>
                <a:latin typeface="+mn-lt"/>
                <a:ea typeface="+mn-ea"/>
                <a:cs typeface="+mn-cs"/>
              </a:rPr>
              <a:t>Disease</a:t>
            </a:r>
            <a:r>
              <a:rPr lang="es-ES" sz="1200" b="0" i="0" kern="1200" dirty="0" smtClean="0">
                <a:solidFill>
                  <a:schemeClr val="tx1"/>
                </a:solidFill>
                <a:latin typeface="+mn-lt"/>
                <a:ea typeface="+mn-ea"/>
                <a:cs typeface="+mn-cs"/>
              </a:rPr>
              <a:t> y del 10 con la </a:t>
            </a:r>
            <a:r>
              <a:rPr lang="es-ES" sz="1200" b="0" i="1" kern="1200" dirty="0" err="1" smtClean="0">
                <a:solidFill>
                  <a:schemeClr val="tx1"/>
                </a:solidFill>
                <a:latin typeface="+mn-lt"/>
                <a:ea typeface="+mn-ea"/>
                <a:cs typeface="+mn-cs"/>
              </a:rPr>
              <a:t>Chronic</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Kidney</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Disease</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Epidemiology</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Collaboration</a:t>
            </a:r>
            <a:r>
              <a:rPr lang="es-ES" sz="1200" b="0" i="1" kern="1200" dirty="0" smtClean="0">
                <a:solidFill>
                  <a:schemeClr val="tx1"/>
                </a:solidFill>
                <a:latin typeface="+mn-lt"/>
                <a:ea typeface="+mn-ea"/>
                <a:cs typeface="+mn-cs"/>
              </a:rPr>
              <a:t>;</a:t>
            </a:r>
            <a:r>
              <a:rPr lang="es-ES" sz="1200" b="0" i="0" kern="1200" dirty="0" smtClean="0">
                <a:solidFill>
                  <a:schemeClr val="tx1"/>
                </a:solidFill>
                <a:latin typeface="+mn-lt"/>
                <a:ea typeface="+mn-ea"/>
                <a:cs typeface="+mn-cs"/>
              </a:rPr>
              <a:t> las discrepancias de la posología de </a:t>
            </a:r>
            <a:r>
              <a:rPr lang="es-ES" sz="1200" b="0" i="0" kern="1200" dirty="0" err="1" smtClean="0">
                <a:solidFill>
                  <a:schemeClr val="tx1"/>
                </a:solidFill>
                <a:latin typeface="+mn-lt"/>
                <a:ea typeface="+mn-ea"/>
                <a:cs typeface="+mn-cs"/>
              </a:rPr>
              <a:t>rivaroxabán</a:t>
            </a:r>
            <a:r>
              <a:rPr lang="es-ES" sz="1200" b="0" i="0" kern="1200" dirty="0" smtClean="0">
                <a:solidFill>
                  <a:schemeClr val="tx1"/>
                </a:solidFill>
                <a:latin typeface="+mn-lt"/>
                <a:ea typeface="+mn-ea"/>
                <a:cs typeface="+mn-cs"/>
              </a:rPr>
              <a:t> fueron del 10% y el 8,5% respectivamente. La menor discrepancia se observó con </a:t>
            </a:r>
            <a:r>
              <a:rPr lang="es-ES" sz="1200" b="0" i="0" kern="1200" dirty="0" err="1" smtClean="0">
                <a:solidFill>
                  <a:schemeClr val="tx1"/>
                </a:solidFill>
                <a:latin typeface="+mn-lt"/>
                <a:ea typeface="+mn-ea"/>
                <a:cs typeface="+mn-cs"/>
              </a:rPr>
              <a:t>apixabán</a:t>
            </a:r>
            <a:r>
              <a:rPr lang="es-ES" sz="1200" b="0" i="0" kern="1200" dirty="0" smtClean="0">
                <a:solidFill>
                  <a:schemeClr val="tx1"/>
                </a:solidFill>
                <a:latin typeface="+mn-lt"/>
                <a:ea typeface="+mn-ea"/>
                <a:cs typeface="+mn-cs"/>
              </a:rPr>
              <a:t>: el 1,4% con la primera y el 1,5% con la segunda. En los pacientes con un valor según la ecuación de </a:t>
            </a:r>
            <a:r>
              <a:rPr lang="es-ES" sz="1200" b="0" i="0" kern="1200" dirty="0" err="1" smtClean="0">
                <a:solidFill>
                  <a:schemeClr val="tx1"/>
                </a:solidFill>
                <a:latin typeface="+mn-lt"/>
                <a:ea typeface="+mn-ea"/>
                <a:cs typeface="+mn-cs"/>
              </a:rPr>
              <a:t>Cockcroft-Gault</a:t>
            </a:r>
            <a:r>
              <a:rPr lang="es-ES" sz="1200" b="0" i="0" kern="1200" dirty="0" smtClean="0">
                <a:solidFill>
                  <a:schemeClr val="tx1"/>
                </a:solidFill>
                <a:latin typeface="+mn-lt"/>
                <a:ea typeface="+mn-ea"/>
                <a:cs typeface="+mn-cs"/>
              </a:rPr>
              <a:t> &lt; 60 ml/min o en los pacientes ancianos, las discrepancias en las posologías de </a:t>
            </a:r>
            <a:r>
              <a:rPr lang="es-ES" sz="1200" b="0" i="0" kern="1200" dirty="0" err="1" smtClean="0">
                <a:solidFill>
                  <a:schemeClr val="tx1"/>
                </a:solidFill>
                <a:latin typeface="+mn-lt"/>
                <a:ea typeface="+mn-ea"/>
                <a:cs typeface="+mn-cs"/>
              </a:rPr>
              <a:t>dabigatrán</a:t>
            </a:r>
            <a:r>
              <a:rPr lang="es-ES" sz="1200" b="0" i="0" kern="1200" dirty="0" smtClean="0">
                <a:solidFill>
                  <a:schemeClr val="tx1"/>
                </a:solidFill>
                <a:latin typeface="+mn-lt"/>
                <a:ea typeface="+mn-ea"/>
                <a:cs typeface="+mn-cs"/>
              </a:rPr>
              <a:t> y </a:t>
            </a:r>
            <a:r>
              <a:rPr lang="es-ES" sz="1200" b="0" i="0" kern="1200" dirty="0" err="1" smtClean="0">
                <a:solidFill>
                  <a:schemeClr val="tx1"/>
                </a:solidFill>
                <a:latin typeface="+mn-lt"/>
                <a:ea typeface="+mn-ea"/>
                <a:cs typeface="+mn-cs"/>
              </a:rPr>
              <a:t>rivaroxabán</a:t>
            </a:r>
            <a:r>
              <a:rPr lang="es-ES" sz="1200" b="0" i="0" kern="1200" dirty="0" smtClean="0">
                <a:solidFill>
                  <a:schemeClr val="tx1"/>
                </a:solidFill>
                <a:latin typeface="+mn-lt"/>
                <a:ea typeface="+mn-ea"/>
                <a:cs typeface="+mn-cs"/>
              </a:rPr>
              <a:t> fueron superiores, entre el 13,2 y el 30,4%. La discrepancia en cuanto a la posología de </a:t>
            </a:r>
            <a:r>
              <a:rPr lang="es-ES" sz="1200" b="0" i="0" kern="1200" dirty="0" err="1" smtClean="0">
                <a:solidFill>
                  <a:schemeClr val="tx1"/>
                </a:solidFill>
                <a:latin typeface="+mn-lt"/>
                <a:ea typeface="+mn-ea"/>
                <a:cs typeface="+mn-cs"/>
              </a:rPr>
              <a:t>apixabán</a:t>
            </a:r>
            <a:r>
              <a:rPr lang="es-ES" sz="1200" b="0" i="0" kern="1200" dirty="0" smtClean="0">
                <a:solidFill>
                  <a:schemeClr val="tx1"/>
                </a:solidFill>
                <a:latin typeface="+mn-lt"/>
                <a:ea typeface="+mn-ea"/>
                <a:cs typeface="+mn-cs"/>
              </a:rPr>
              <a:t> se mantuvo en un valor &lt; 5% en estos pacientes.</a:t>
            </a:r>
          </a:p>
          <a:p>
            <a:r>
              <a:rPr lang="es-ES" sz="1200" b="1" i="0" kern="1200" dirty="0" err="1" smtClean="0">
                <a:solidFill>
                  <a:schemeClr val="tx1"/>
                </a:solidFill>
                <a:latin typeface="+mn-lt"/>
                <a:ea typeface="+mn-ea"/>
                <a:cs typeface="+mn-cs"/>
              </a:rPr>
              <a:t>Conclusiones</a:t>
            </a:r>
            <a:r>
              <a:rPr lang="es-ES" sz="1200" b="0" i="0" kern="1200" dirty="0" err="1" smtClean="0">
                <a:solidFill>
                  <a:schemeClr val="tx1"/>
                </a:solidFill>
                <a:latin typeface="+mn-lt"/>
                <a:ea typeface="+mn-ea"/>
                <a:cs typeface="+mn-cs"/>
              </a:rPr>
              <a:t>La</a:t>
            </a:r>
            <a:r>
              <a:rPr lang="es-ES" sz="1200" b="0" i="0" kern="1200" dirty="0" smtClean="0">
                <a:solidFill>
                  <a:schemeClr val="tx1"/>
                </a:solidFill>
                <a:latin typeface="+mn-lt"/>
                <a:ea typeface="+mn-ea"/>
                <a:cs typeface="+mn-cs"/>
              </a:rPr>
              <a:t> discrepancia en las posologías de los nuevos anticoagulantes orales empleando ecuaciones distintas es frecuente, sobre todo en los pacientes ancianos con deterioro de la función renal. Esta discrepancia fue mayor para las posologías de </a:t>
            </a:r>
            <a:r>
              <a:rPr lang="es-ES" sz="1200" b="0" i="0" kern="1200" dirty="0" err="1" smtClean="0">
                <a:solidFill>
                  <a:schemeClr val="tx1"/>
                </a:solidFill>
                <a:latin typeface="+mn-lt"/>
                <a:ea typeface="+mn-ea"/>
                <a:cs typeface="+mn-cs"/>
              </a:rPr>
              <a:t>dabigatrán</a:t>
            </a:r>
            <a:r>
              <a:rPr lang="es-ES" sz="1200" b="0" i="0" kern="1200" dirty="0" smtClean="0">
                <a:solidFill>
                  <a:schemeClr val="tx1"/>
                </a:solidFill>
                <a:latin typeface="+mn-lt"/>
                <a:ea typeface="+mn-ea"/>
                <a:cs typeface="+mn-cs"/>
              </a:rPr>
              <a:t> y </a:t>
            </a:r>
            <a:r>
              <a:rPr lang="es-ES" sz="1200" b="0" i="0" kern="1200" dirty="0" err="1" smtClean="0">
                <a:solidFill>
                  <a:schemeClr val="tx1"/>
                </a:solidFill>
                <a:latin typeface="+mn-lt"/>
                <a:ea typeface="+mn-ea"/>
                <a:cs typeface="+mn-cs"/>
              </a:rPr>
              <a:t>rivaroxabán</a:t>
            </a:r>
            <a:r>
              <a:rPr lang="es-ES" sz="1200" b="0" i="0" kern="1200" dirty="0" smtClean="0">
                <a:solidFill>
                  <a:schemeClr val="tx1"/>
                </a:solidFill>
                <a:latin typeface="+mn-lt"/>
                <a:ea typeface="+mn-ea"/>
                <a:cs typeface="+mn-cs"/>
              </a:rPr>
              <a:t> que para la de </a:t>
            </a:r>
            <a:r>
              <a:rPr lang="es-ES" sz="1200" b="0" i="0" kern="1200" dirty="0" err="1" smtClean="0">
                <a:solidFill>
                  <a:schemeClr val="tx1"/>
                </a:solidFill>
                <a:latin typeface="+mn-lt"/>
                <a:ea typeface="+mn-ea"/>
                <a:cs typeface="+mn-cs"/>
              </a:rPr>
              <a:t>apixabán</a:t>
            </a:r>
            <a:r>
              <a:rPr lang="es-ES" sz="1200" b="0" i="0" kern="1200" dirty="0" smtClean="0">
                <a:solidFill>
                  <a:schemeClr val="tx1"/>
                </a:solidFill>
                <a:latin typeface="+mn-lt"/>
                <a:ea typeface="+mn-ea"/>
                <a:cs typeface="+mn-cs"/>
              </a:rPr>
              <a:t>. Se necesitan nuevos estudios para esclarecer la importancia clínica de estas discrepancias y determinar la posología óptima de los anticoagulantes según la ecuación que se use para estimar la función renal.</a:t>
            </a:r>
          </a:p>
          <a:p>
            <a:endParaRPr lang="es-ES" sz="1800" b="0" strike="noStrike" spc="-1" dirty="0">
              <a:solidFill>
                <a:srgbClr val="000000"/>
              </a:solidFill>
              <a:uFill>
                <a:solidFill>
                  <a:srgbClr val="FFFFFF"/>
                </a:solidFill>
              </a:uFill>
              <a:latin typeface="Calibri"/>
            </a:endParaRPr>
          </a:p>
        </p:txBody>
      </p:sp>
      <p:sp>
        <p:nvSpPr>
          <p:cNvPr id="328" name="TextShape 2"/>
          <p:cNvSpPr txBox="1"/>
          <p:nvPr/>
        </p:nvSpPr>
        <p:spPr>
          <a:xfrm>
            <a:off x="3884760" y="8685360"/>
            <a:ext cx="2971440" cy="456840"/>
          </a:xfrm>
          <a:prstGeom prst="rect">
            <a:avLst/>
          </a:prstGeom>
          <a:noFill/>
          <a:ln>
            <a:noFill/>
          </a:ln>
        </p:spPr>
        <p:txBody>
          <a:bodyPr anchor="b"/>
          <a:lstStyle/>
          <a:p>
            <a:pPr algn="r">
              <a:lnSpc>
                <a:spcPct val="100000"/>
              </a:lnSpc>
            </a:pPr>
            <a:fld id="{4A7A79C7-CCB4-4CB5-A459-77496C76D136}" type="slidenum">
              <a:rPr lang="es-ES" sz="1200" b="0" strike="noStrike" spc="-1">
                <a:solidFill>
                  <a:srgbClr val="000000"/>
                </a:solidFill>
                <a:uFill>
                  <a:solidFill>
                    <a:srgbClr val="FFFFFF"/>
                  </a:solidFill>
                </a:uFill>
                <a:latin typeface="+mn-lt"/>
                <a:ea typeface="+mn-ea"/>
              </a:rPr>
              <a:pPr algn="r">
                <a:lnSpc>
                  <a:spcPct val="100000"/>
                </a:lnSpc>
              </a:pPr>
              <a:t>33</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3613161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p:cNvSpPr>
          <p:nvPr>
            <p:ph type="body"/>
          </p:nvPr>
        </p:nvSpPr>
        <p:spPr>
          <a:xfrm>
            <a:off x="685800" y="4343400"/>
            <a:ext cx="5486040" cy="4114440"/>
          </a:xfrm>
          <a:prstGeom prst="rect">
            <a:avLst/>
          </a:prstGeom>
        </p:spPr>
        <p:txBody>
          <a:bodyPr/>
          <a:lstStyle/>
          <a:p>
            <a:r>
              <a:rPr lang="es-ES" sz="1200" b="1" i="0" kern="1200" dirty="0" smtClean="0">
                <a:solidFill>
                  <a:schemeClr val="tx1"/>
                </a:solidFill>
                <a:latin typeface="+mn-lt"/>
                <a:ea typeface="+mn-ea"/>
                <a:cs typeface="+mn-cs"/>
              </a:rPr>
              <a:t>Introducción y </a:t>
            </a:r>
            <a:r>
              <a:rPr lang="es-ES" sz="1200" b="1" i="0" kern="1200" dirty="0" err="1" smtClean="0">
                <a:solidFill>
                  <a:schemeClr val="tx1"/>
                </a:solidFill>
                <a:latin typeface="+mn-lt"/>
                <a:ea typeface="+mn-ea"/>
                <a:cs typeface="+mn-cs"/>
              </a:rPr>
              <a:t>objetivos</a:t>
            </a:r>
            <a:r>
              <a:rPr lang="es-ES" sz="1200" b="0" i="0" kern="1200" dirty="0" err="1" smtClean="0">
                <a:solidFill>
                  <a:schemeClr val="tx1"/>
                </a:solidFill>
                <a:latin typeface="+mn-lt"/>
                <a:ea typeface="+mn-ea"/>
                <a:cs typeface="+mn-cs"/>
              </a:rPr>
              <a:t>Los</a:t>
            </a:r>
            <a:r>
              <a:rPr lang="es-ES" sz="1200" b="0" i="0" kern="1200" dirty="0" smtClean="0">
                <a:solidFill>
                  <a:schemeClr val="tx1"/>
                </a:solidFill>
                <a:latin typeface="+mn-lt"/>
                <a:ea typeface="+mn-ea"/>
                <a:cs typeface="+mn-cs"/>
              </a:rPr>
              <a:t> nuevos anticoagulantes orales requieren ajuste de la posología según la función renal. El objetivo de este estudio es determinar la discrepancia existente entre la hipotética posología recomendada de estos fármacos empleando diferentes ecuaciones de filtrado glomerular estimado en pacientes con fibrilación auricular.</a:t>
            </a:r>
          </a:p>
          <a:p>
            <a:r>
              <a:rPr lang="es-ES" sz="1200" b="1" i="0" kern="1200" dirty="0" err="1" smtClean="0">
                <a:solidFill>
                  <a:schemeClr val="tx1"/>
                </a:solidFill>
                <a:latin typeface="+mn-lt"/>
                <a:ea typeface="+mn-ea"/>
                <a:cs typeface="+mn-cs"/>
              </a:rPr>
              <a:t>Métodos</a:t>
            </a:r>
            <a:r>
              <a:rPr lang="es-ES" sz="1200" b="0" i="0" kern="1200" dirty="0" err="1" smtClean="0">
                <a:solidFill>
                  <a:schemeClr val="tx1"/>
                </a:solidFill>
                <a:latin typeface="+mn-lt"/>
                <a:ea typeface="+mn-ea"/>
                <a:cs typeface="+mn-cs"/>
              </a:rPr>
              <a:t>Análisis</a:t>
            </a:r>
            <a:r>
              <a:rPr lang="es-ES" sz="1200" b="0" i="0" kern="1200" dirty="0" smtClean="0">
                <a:solidFill>
                  <a:schemeClr val="tx1"/>
                </a:solidFill>
                <a:latin typeface="+mn-lt"/>
                <a:ea typeface="+mn-ea"/>
                <a:cs typeface="+mn-cs"/>
              </a:rPr>
              <a:t> transversal de 910 pacientes con fibrilación auricular e indicación de anticoagulación oral. Se estimó el filtrado glomerular con las ecuaciones de </a:t>
            </a:r>
            <a:r>
              <a:rPr lang="es-ES" sz="1200" b="0" i="0" kern="1200" dirty="0" err="1" smtClean="0">
                <a:solidFill>
                  <a:schemeClr val="tx1"/>
                </a:solidFill>
                <a:latin typeface="+mn-lt"/>
                <a:ea typeface="+mn-ea"/>
                <a:cs typeface="+mn-cs"/>
              </a:rPr>
              <a:t>Cockcroft-Gault</a:t>
            </a:r>
            <a:r>
              <a:rPr lang="es-ES" sz="1200" b="0" i="0"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Modification</a:t>
            </a:r>
            <a:r>
              <a:rPr lang="es-ES" sz="1200" b="0" i="1" kern="1200" dirty="0" smtClean="0">
                <a:solidFill>
                  <a:schemeClr val="tx1"/>
                </a:solidFill>
                <a:latin typeface="+mn-lt"/>
                <a:ea typeface="+mn-ea"/>
                <a:cs typeface="+mn-cs"/>
              </a:rPr>
              <a:t> of </a:t>
            </a:r>
            <a:r>
              <a:rPr lang="es-ES" sz="1200" b="0" i="1" kern="1200" dirty="0" err="1" smtClean="0">
                <a:solidFill>
                  <a:schemeClr val="tx1"/>
                </a:solidFill>
                <a:latin typeface="+mn-lt"/>
                <a:ea typeface="+mn-ea"/>
                <a:cs typeface="+mn-cs"/>
              </a:rPr>
              <a:t>Diet</a:t>
            </a:r>
            <a:r>
              <a:rPr lang="es-ES" sz="1200" b="0" i="1" kern="1200" dirty="0" smtClean="0">
                <a:solidFill>
                  <a:schemeClr val="tx1"/>
                </a:solidFill>
                <a:latin typeface="+mn-lt"/>
                <a:ea typeface="+mn-ea"/>
                <a:cs typeface="+mn-cs"/>
              </a:rPr>
              <a:t> in Renal </a:t>
            </a:r>
            <a:r>
              <a:rPr lang="es-ES" sz="1200" b="0" i="1" kern="1200" dirty="0" err="1" smtClean="0">
                <a:solidFill>
                  <a:schemeClr val="tx1"/>
                </a:solidFill>
                <a:latin typeface="+mn-lt"/>
                <a:ea typeface="+mn-ea"/>
                <a:cs typeface="+mn-cs"/>
              </a:rPr>
              <a:t>Disease</a:t>
            </a:r>
            <a:r>
              <a:rPr lang="es-ES" sz="1200" b="0" i="0" kern="1200" dirty="0" smtClean="0">
                <a:solidFill>
                  <a:schemeClr val="tx1"/>
                </a:solidFill>
                <a:latin typeface="+mn-lt"/>
                <a:ea typeface="+mn-ea"/>
                <a:cs typeface="+mn-cs"/>
              </a:rPr>
              <a:t> y </a:t>
            </a:r>
            <a:r>
              <a:rPr lang="es-ES" sz="1200" b="0" i="1" kern="1200" dirty="0" err="1" smtClean="0">
                <a:solidFill>
                  <a:schemeClr val="tx1"/>
                </a:solidFill>
                <a:latin typeface="+mn-lt"/>
                <a:ea typeface="+mn-ea"/>
                <a:cs typeface="+mn-cs"/>
              </a:rPr>
              <a:t>Chronic</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Kidney</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Disease</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Epidemiology</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Collaboration</a:t>
            </a:r>
            <a:r>
              <a:rPr lang="es-ES" sz="1200" b="0" i="0" kern="1200" dirty="0" smtClean="0">
                <a:solidFill>
                  <a:schemeClr val="tx1"/>
                </a:solidFill>
                <a:latin typeface="+mn-lt"/>
                <a:ea typeface="+mn-ea"/>
                <a:cs typeface="+mn-cs"/>
              </a:rPr>
              <a:t>. Para </a:t>
            </a:r>
            <a:r>
              <a:rPr lang="es-ES" sz="1200" b="0" i="0" kern="1200" dirty="0" err="1" smtClean="0">
                <a:solidFill>
                  <a:schemeClr val="tx1"/>
                </a:solidFill>
                <a:latin typeface="+mn-lt"/>
                <a:ea typeface="+mn-ea"/>
                <a:cs typeface="+mn-cs"/>
              </a:rPr>
              <a:t>dabigatrán</a:t>
            </a:r>
            <a:r>
              <a:rPr lang="es-ES" sz="1200" b="0" i="0" kern="1200" dirty="0" smtClean="0">
                <a:solidFill>
                  <a:schemeClr val="tx1"/>
                </a:solidFill>
                <a:latin typeface="+mn-lt"/>
                <a:ea typeface="+mn-ea"/>
                <a:cs typeface="+mn-cs"/>
              </a:rPr>
              <a:t>, </a:t>
            </a:r>
            <a:r>
              <a:rPr lang="es-ES" sz="1200" b="0" i="0" kern="1200" dirty="0" err="1" smtClean="0">
                <a:solidFill>
                  <a:schemeClr val="tx1"/>
                </a:solidFill>
                <a:latin typeface="+mn-lt"/>
                <a:ea typeface="+mn-ea"/>
                <a:cs typeface="+mn-cs"/>
              </a:rPr>
              <a:t>rivaroxabán</a:t>
            </a:r>
            <a:r>
              <a:rPr lang="es-ES" sz="1200" b="0" i="0" kern="1200" dirty="0" smtClean="0">
                <a:solidFill>
                  <a:schemeClr val="tx1"/>
                </a:solidFill>
                <a:latin typeface="+mn-lt"/>
                <a:ea typeface="+mn-ea"/>
                <a:cs typeface="+mn-cs"/>
              </a:rPr>
              <a:t> y </a:t>
            </a:r>
            <a:r>
              <a:rPr lang="es-ES" sz="1200" b="0" i="0" kern="1200" dirty="0" err="1" smtClean="0">
                <a:solidFill>
                  <a:schemeClr val="tx1"/>
                </a:solidFill>
                <a:latin typeface="+mn-lt"/>
                <a:ea typeface="+mn-ea"/>
                <a:cs typeface="+mn-cs"/>
              </a:rPr>
              <a:t>apixabán</a:t>
            </a:r>
            <a:r>
              <a:rPr lang="es-ES" sz="1200" b="0" i="0" kern="1200" dirty="0" smtClean="0">
                <a:solidFill>
                  <a:schemeClr val="tx1"/>
                </a:solidFill>
                <a:latin typeface="+mn-lt"/>
                <a:ea typeface="+mn-ea"/>
                <a:cs typeface="+mn-cs"/>
              </a:rPr>
              <a:t>, se identificaron discrepancias de la dosis cuando no coincidían con las dosis recomendadas según se usara una u otra ecuación.</a:t>
            </a:r>
          </a:p>
          <a:p>
            <a:r>
              <a:rPr lang="es-ES" sz="1200" b="1" i="0" kern="1200" dirty="0" err="1" smtClean="0">
                <a:solidFill>
                  <a:schemeClr val="tx1"/>
                </a:solidFill>
                <a:latin typeface="+mn-lt"/>
                <a:ea typeface="+mn-ea"/>
                <a:cs typeface="+mn-cs"/>
              </a:rPr>
              <a:t>Resultados</a:t>
            </a:r>
            <a:r>
              <a:rPr lang="es-ES" sz="1200" b="0" i="0" kern="1200" dirty="0" err="1" smtClean="0">
                <a:solidFill>
                  <a:schemeClr val="tx1"/>
                </a:solidFill>
                <a:latin typeface="+mn-lt"/>
                <a:ea typeface="+mn-ea"/>
                <a:cs typeface="+mn-cs"/>
              </a:rPr>
              <a:t>En</a:t>
            </a:r>
            <a:r>
              <a:rPr lang="es-ES" sz="1200" b="0" i="0" kern="1200" dirty="0" smtClean="0">
                <a:solidFill>
                  <a:schemeClr val="tx1"/>
                </a:solidFill>
                <a:latin typeface="+mn-lt"/>
                <a:ea typeface="+mn-ea"/>
                <a:cs typeface="+mn-cs"/>
              </a:rPr>
              <a:t> el conjunto de la población, respecto a la ecuación de </a:t>
            </a:r>
            <a:r>
              <a:rPr lang="es-ES" sz="1200" b="0" i="0" kern="1200" dirty="0" err="1" smtClean="0">
                <a:solidFill>
                  <a:schemeClr val="tx1"/>
                </a:solidFill>
                <a:latin typeface="+mn-lt"/>
                <a:ea typeface="+mn-ea"/>
                <a:cs typeface="+mn-cs"/>
              </a:rPr>
              <a:t>Cockcroft-Gault</a:t>
            </a:r>
            <a:r>
              <a:rPr lang="es-ES" sz="1200" b="0" i="0" kern="1200" dirty="0" smtClean="0">
                <a:solidFill>
                  <a:schemeClr val="tx1"/>
                </a:solidFill>
                <a:latin typeface="+mn-lt"/>
                <a:ea typeface="+mn-ea"/>
                <a:cs typeface="+mn-cs"/>
              </a:rPr>
              <a:t>, la discrepancia de la posología de </a:t>
            </a:r>
            <a:r>
              <a:rPr lang="es-ES" sz="1200" b="0" i="0" kern="1200" dirty="0" err="1" smtClean="0">
                <a:solidFill>
                  <a:schemeClr val="tx1"/>
                </a:solidFill>
                <a:latin typeface="+mn-lt"/>
                <a:ea typeface="+mn-ea"/>
                <a:cs typeface="+mn-cs"/>
              </a:rPr>
              <a:t>dabigatrán</a:t>
            </a:r>
            <a:r>
              <a:rPr lang="es-ES" sz="1200" b="0" i="0" kern="1200" dirty="0" smtClean="0">
                <a:solidFill>
                  <a:schemeClr val="tx1"/>
                </a:solidFill>
                <a:latin typeface="+mn-lt"/>
                <a:ea typeface="+mn-ea"/>
                <a:cs typeface="+mn-cs"/>
              </a:rPr>
              <a:t> fue del 11,4% con la ecuación </a:t>
            </a:r>
            <a:r>
              <a:rPr lang="es-ES" sz="1200" b="0" i="1" kern="1200" dirty="0" err="1" smtClean="0">
                <a:solidFill>
                  <a:schemeClr val="tx1"/>
                </a:solidFill>
                <a:latin typeface="+mn-lt"/>
                <a:ea typeface="+mn-ea"/>
                <a:cs typeface="+mn-cs"/>
              </a:rPr>
              <a:t>Modification</a:t>
            </a:r>
            <a:r>
              <a:rPr lang="es-ES" sz="1200" b="0" i="1" kern="1200" dirty="0" smtClean="0">
                <a:solidFill>
                  <a:schemeClr val="tx1"/>
                </a:solidFill>
                <a:latin typeface="+mn-lt"/>
                <a:ea typeface="+mn-ea"/>
                <a:cs typeface="+mn-cs"/>
              </a:rPr>
              <a:t> of </a:t>
            </a:r>
            <a:r>
              <a:rPr lang="es-ES" sz="1200" b="0" i="1" kern="1200" dirty="0" err="1" smtClean="0">
                <a:solidFill>
                  <a:schemeClr val="tx1"/>
                </a:solidFill>
                <a:latin typeface="+mn-lt"/>
                <a:ea typeface="+mn-ea"/>
                <a:cs typeface="+mn-cs"/>
              </a:rPr>
              <a:t>Diet</a:t>
            </a:r>
            <a:r>
              <a:rPr lang="es-ES" sz="1200" b="0" i="1" kern="1200" dirty="0" smtClean="0">
                <a:solidFill>
                  <a:schemeClr val="tx1"/>
                </a:solidFill>
                <a:latin typeface="+mn-lt"/>
                <a:ea typeface="+mn-ea"/>
                <a:cs typeface="+mn-cs"/>
              </a:rPr>
              <a:t> in Renal </a:t>
            </a:r>
            <a:r>
              <a:rPr lang="es-ES" sz="1200" b="0" i="1" kern="1200" dirty="0" err="1" smtClean="0">
                <a:solidFill>
                  <a:schemeClr val="tx1"/>
                </a:solidFill>
                <a:latin typeface="+mn-lt"/>
                <a:ea typeface="+mn-ea"/>
                <a:cs typeface="+mn-cs"/>
              </a:rPr>
              <a:t>Disease</a:t>
            </a:r>
            <a:r>
              <a:rPr lang="es-ES" sz="1200" b="0" i="0" kern="1200" dirty="0" smtClean="0">
                <a:solidFill>
                  <a:schemeClr val="tx1"/>
                </a:solidFill>
                <a:latin typeface="+mn-lt"/>
                <a:ea typeface="+mn-ea"/>
                <a:cs typeface="+mn-cs"/>
              </a:rPr>
              <a:t> y del 10 con la </a:t>
            </a:r>
            <a:r>
              <a:rPr lang="es-ES" sz="1200" b="0" i="1" kern="1200" dirty="0" err="1" smtClean="0">
                <a:solidFill>
                  <a:schemeClr val="tx1"/>
                </a:solidFill>
                <a:latin typeface="+mn-lt"/>
                <a:ea typeface="+mn-ea"/>
                <a:cs typeface="+mn-cs"/>
              </a:rPr>
              <a:t>Chronic</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Kidney</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Disease</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Epidemiology</a:t>
            </a:r>
            <a:r>
              <a:rPr lang="es-ES" sz="1200" b="0" i="1" kern="1200" dirty="0" smtClean="0">
                <a:solidFill>
                  <a:schemeClr val="tx1"/>
                </a:solidFill>
                <a:latin typeface="+mn-lt"/>
                <a:ea typeface="+mn-ea"/>
                <a:cs typeface="+mn-cs"/>
              </a:rPr>
              <a:t> </a:t>
            </a:r>
            <a:r>
              <a:rPr lang="es-ES" sz="1200" b="0" i="1" kern="1200" dirty="0" err="1" smtClean="0">
                <a:solidFill>
                  <a:schemeClr val="tx1"/>
                </a:solidFill>
                <a:latin typeface="+mn-lt"/>
                <a:ea typeface="+mn-ea"/>
                <a:cs typeface="+mn-cs"/>
              </a:rPr>
              <a:t>Collaboration</a:t>
            </a:r>
            <a:r>
              <a:rPr lang="es-ES" sz="1200" b="0" i="1" kern="1200" dirty="0" smtClean="0">
                <a:solidFill>
                  <a:schemeClr val="tx1"/>
                </a:solidFill>
                <a:latin typeface="+mn-lt"/>
                <a:ea typeface="+mn-ea"/>
                <a:cs typeface="+mn-cs"/>
              </a:rPr>
              <a:t>;</a:t>
            </a:r>
            <a:r>
              <a:rPr lang="es-ES" sz="1200" b="0" i="0" kern="1200" dirty="0" smtClean="0">
                <a:solidFill>
                  <a:schemeClr val="tx1"/>
                </a:solidFill>
                <a:latin typeface="+mn-lt"/>
                <a:ea typeface="+mn-ea"/>
                <a:cs typeface="+mn-cs"/>
              </a:rPr>
              <a:t> las discrepancias de la posología de </a:t>
            </a:r>
            <a:r>
              <a:rPr lang="es-ES" sz="1200" b="0" i="0" kern="1200" dirty="0" err="1" smtClean="0">
                <a:solidFill>
                  <a:schemeClr val="tx1"/>
                </a:solidFill>
                <a:latin typeface="+mn-lt"/>
                <a:ea typeface="+mn-ea"/>
                <a:cs typeface="+mn-cs"/>
              </a:rPr>
              <a:t>rivaroxabán</a:t>
            </a:r>
            <a:r>
              <a:rPr lang="es-ES" sz="1200" b="0" i="0" kern="1200" dirty="0" smtClean="0">
                <a:solidFill>
                  <a:schemeClr val="tx1"/>
                </a:solidFill>
                <a:latin typeface="+mn-lt"/>
                <a:ea typeface="+mn-ea"/>
                <a:cs typeface="+mn-cs"/>
              </a:rPr>
              <a:t> fueron del 10% y el 8,5% respectivamente. La menor discrepancia se observó con </a:t>
            </a:r>
            <a:r>
              <a:rPr lang="es-ES" sz="1200" b="0" i="0" kern="1200" dirty="0" err="1" smtClean="0">
                <a:solidFill>
                  <a:schemeClr val="tx1"/>
                </a:solidFill>
                <a:latin typeface="+mn-lt"/>
                <a:ea typeface="+mn-ea"/>
                <a:cs typeface="+mn-cs"/>
              </a:rPr>
              <a:t>apixabán</a:t>
            </a:r>
            <a:r>
              <a:rPr lang="es-ES" sz="1200" b="0" i="0" kern="1200" dirty="0" smtClean="0">
                <a:solidFill>
                  <a:schemeClr val="tx1"/>
                </a:solidFill>
                <a:latin typeface="+mn-lt"/>
                <a:ea typeface="+mn-ea"/>
                <a:cs typeface="+mn-cs"/>
              </a:rPr>
              <a:t>: el 1,4% con la primera y el 1,5% con la segunda. En los pacientes con un valor según la ecuación de </a:t>
            </a:r>
            <a:r>
              <a:rPr lang="es-ES" sz="1200" b="0" i="0" kern="1200" dirty="0" err="1" smtClean="0">
                <a:solidFill>
                  <a:schemeClr val="tx1"/>
                </a:solidFill>
                <a:latin typeface="+mn-lt"/>
                <a:ea typeface="+mn-ea"/>
                <a:cs typeface="+mn-cs"/>
              </a:rPr>
              <a:t>Cockcroft-Gault</a:t>
            </a:r>
            <a:r>
              <a:rPr lang="es-ES" sz="1200" b="0" i="0" kern="1200" dirty="0" smtClean="0">
                <a:solidFill>
                  <a:schemeClr val="tx1"/>
                </a:solidFill>
                <a:latin typeface="+mn-lt"/>
                <a:ea typeface="+mn-ea"/>
                <a:cs typeface="+mn-cs"/>
              </a:rPr>
              <a:t> &lt; 60 ml/min o en los pacientes ancianos, las discrepancias en las posologías de </a:t>
            </a:r>
            <a:r>
              <a:rPr lang="es-ES" sz="1200" b="0" i="0" kern="1200" dirty="0" err="1" smtClean="0">
                <a:solidFill>
                  <a:schemeClr val="tx1"/>
                </a:solidFill>
                <a:latin typeface="+mn-lt"/>
                <a:ea typeface="+mn-ea"/>
                <a:cs typeface="+mn-cs"/>
              </a:rPr>
              <a:t>dabigatrán</a:t>
            </a:r>
            <a:r>
              <a:rPr lang="es-ES" sz="1200" b="0" i="0" kern="1200" dirty="0" smtClean="0">
                <a:solidFill>
                  <a:schemeClr val="tx1"/>
                </a:solidFill>
                <a:latin typeface="+mn-lt"/>
                <a:ea typeface="+mn-ea"/>
                <a:cs typeface="+mn-cs"/>
              </a:rPr>
              <a:t> y </a:t>
            </a:r>
            <a:r>
              <a:rPr lang="es-ES" sz="1200" b="0" i="0" kern="1200" dirty="0" err="1" smtClean="0">
                <a:solidFill>
                  <a:schemeClr val="tx1"/>
                </a:solidFill>
                <a:latin typeface="+mn-lt"/>
                <a:ea typeface="+mn-ea"/>
                <a:cs typeface="+mn-cs"/>
              </a:rPr>
              <a:t>rivaroxabán</a:t>
            </a:r>
            <a:r>
              <a:rPr lang="es-ES" sz="1200" b="0" i="0" kern="1200" dirty="0" smtClean="0">
                <a:solidFill>
                  <a:schemeClr val="tx1"/>
                </a:solidFill>
                <a:latin typeface="+mn-lt"/>
                <a:ea typeface="+mn-ea"/>
                <a:cs typeface="+mn-cs"/>
              </a:rPr>
              <a:t> fueron superiores, entre el 13,2 y el 30,4%. La discrepancia en cuanto a la posología de </a:t>
            </a:r>
            <a:r>
              <a:rPr lang="es-ES" sz="1200" b="0" i="0" kern="1200" dirty="0" err="1" smtClean="0">
                <a:solidFill>
                  <a:schemeClr val="tx1"/>
                </a:solidFill>
                <a:latin typeface="+mn-lt"/>
                <a:ea typeface="+mn-ea"/>
                <a:cs typeface="+mn-cs"/>
              </a:rPr>
              <a:t>apixabán</a:t>
            </a:r>
            <a:r>
              <a:rPr lang="es-ES" sz="1200" b="0" i="0" kern="1200" dirty="0" smtClean="0">
                <a:solidFill>
                  <a:schemeClr val="tx1"/>
                </a:solidFill>
                <a:latin typeface="+mn-lt"/>
                <a:ea typeface="+mn-ea"/>
                <a:cs typeface="+mn-cs"/>
              </a:rPr>
              <a:t> se mantuvo en un valor &lt; 5% en estos pacientes.</a:t>
            </a:r>
          </a:p>
          <a:p>
            <a:r>
              <a:rPr lang="es-ES" sz="1200" b="1" i="0" kern="1200" dirty="0" err="1" smtClean="0">
                <a:solidFill>
                  <a:schemeClr val="tx1"/>
                </a:solidFill>
                <a:latin typeface="+mn-lt"/>
                <a:ea typeface="+mn-ea"/>
                <a:cs typeface="+mn-cs"/>
              </a:rPr>
              <a:t>Conclusiones</a:t>
            </a:r>
            <a:r>
              <a:rPr lang="es-ES" sz="1200" b="0" i="0" kern="1200" dirty="0" err="1" smtClean="0">
                <a:solidFill>
                  <a:schemeClr val="tx1"/>
                </a:solidFill>
                <a:latin typeface="+mn-lt"/>
                <a:ea typeface="+mn-ea"/>
                <a:cs typeface="+mn-cs"/>
              </a:rPr>
              <a:t>La</a:t>
            </a:r>
            <a:r>
              <a:rPr lang="es-ES" sz="1200" b="0" i="0" kern="1200" dirty="0" smtClean="0">
                <a:solidFill>
                  <a:schemeClr val="tx1"/>
                </a:solidFill>
                <a:latin typeface="+mn-lt"/>
                <a:ea typeface="+mn-ea"/>
                <a:cs typeface="+mn-cs"/>
              </a:rPr>
              <a:t> discrepancia en las posologías de los nuevos anticoagulantes orales empleando ecuaciones distintas es frecuente, sobre todo en los pacientes ancianos con deterioro de la función renal. Esta discrepancia fue mayor para las posologías de </a:t>
            </a:r>
            <a:r>
              <a:rPr lang="es-ES" sz="1200" b="0" i="0" kern="1200" dirty="0" err="1" smtClean="0">
                <a:solidFill>
                  <a:schemeClr val="tx1"/>
                </a:solidFill>
                <a:latin typeface="+mn-lt"/>
                <a:ea typeface="+mn-ea"/>
                <a:cs typeface="+mn-cs"/>
              </a:rPr>
              <a:t>dabigatrán</a:t>
            </a:r>
            <a:r>
              <a:rPr lang="es-ES" sz="1200" b="0" i="0" kern="1200" dirty="0" smtClean="0">
                <a:solidFill>
                  <a:schemeClr val="tx1"/>
                </a:solidFill>
                <a:latin typeface="+mn-lt"/>
                <a:ea typeface="+mn-ea"/>
                <a:cs typeface="+mn-cs"/>
              </a:rPr>
              <a:t> y </a:t>
            </a:r>
            <a:r>
              <a:rPr lang="es-ES" sz="1200" b="0" i="0" kern="1200" dirty="0" err="1" smtClean="0">
                <a:solidFill>
                  <a:schemeClr val="tx1"/>
                </a:solidFill>
                <a:latin typeface="+mn-lt"/>
                <a:ea typeface="+mn-ea"/>
                <a:cs typeface="+mn-cs"/>
              </a:rPr>
              <a:t>rivaroxabán</a:t>
            </a:r>
            <a:r>
              <a:rPr lang="es-ES" sz="1200" b="0" i="0" kern="1200" dirty="0" smtClean="0">
                <a:solidFill>
                  <a:schemeClr val="tx1"/>
                </a:solidFill>
                <a:latin typeface="+mn-lt"/>
                <a:ea typeface="+mn-ea"/>
                <a:cs typeface="+mn-cs"/>
              </a:rPr>
              <a:t> que para la de </a:t>
            </a:r>
            <a:r>
              <a:rPr lang="es-ES" sz="1200" b="0" i="0" kern="1200" dirty="0" err="1" smtClean="0">
                <a:solidFill>
                  <a:schemeClr val="tx1"/>
                </a:solidFill>
                <a:latin typeface="+mn-lt"/>
                <a:ea typeface="+mn-ea"/>
                <a:cs typeface="+mn-cs"/>
              </a:rPr>
              <a:t>apixabán</a:t>
            </a:r>
            <a:r>
              <a:rPr lang="es-ES" sz="1200" b="0" i="0" kern="1200" dirty="0" smtClean="0">
                <a:solidFill>
                  <a:schemeClr val="tx1"/>
                </a:solidFill>
                <a:latin typeface="+mn-lt"/>
                <a:ea typeface="+mn-ea"/>
                <a:cs typeface="+mn-cs"/>
              </a:rPr>
              <a:t>. Se necesitan nuevos estudios para esclarecer la importancia clínica de estas discrepancias y determinar la posología óptima de los anticoagulantes según la ecuación que se use para estimar la función renal.</a:t>
            </a:r>
          </a:p>
          <a:p>
            <a:endParaRPr lang="es-ES" sz="1800" b="0" strike="noStrike" spc="-1" dirty="0">
              <a:solidFill>
                <a:srgbClr val="000000"/>
              </a:solidFill>
              <a:uFill>
                <a:solidFill>
                  <a:srgbClr val="FFFFFF"/>
                </a:solidFill>
              </a:uFill>
              <a:latin typeface="Calibri"/>
            </a:endParaRPr>
          </a:p>
        </p:txBody>
      </p:sp>
      <p:sp>
        <p:nvSpPr>
          <p:cNvPr id="328" name="TextShape 2"/>
          <p:cNvSpPr txBox="1"/>
          <p:nvPr/>
        </p:nvSpPr>
        <p:spPr>
          <a:xfrm>
            <a:off x="3884760" y="8685360"/>
            <a:ext cx="2971440" cy="456840"/>
          </a:xfrm>
          <a:prstGeom prst="rect">
            <a:avLst/>
          </a:prstGeom>
          <a:noFill/>
          <a:ln>
            <a:noFill/>
          </a:ln>
        </p:spPr>
        <p:txBody>
          <a:bodyPr anchor="b"/>
          <a:lstStyle/>
          <a:p>
            <a:pPr algn="r">
              <a:lnSpc>
                <a:spcPct val="100000"/>
              </a:lnSpc>
            </a:pPr>
            <a:fld id="{4A7A79C7-CCB4-4CB5-A459-77496C76D136}" type="slidenum">
              <a:rPr lang="es-ES" sz="1200" b="0" strike="noStrike" spc="-1">
                <a:solidFill>
                  <a:srgbClr val="000000"/>
                </a:solidFill>
                <a:uFill>
                  <a:solidFill>
                    <a:srgbClr val="FFFFFF"/>
                  </a:solidFill>
                </a:uFill>
                <a:latin typeface="+mn-lt"/>
                <a:ea typeface="+mn-ea"/>
              </a:rPr>
              <a:pPr algn="r">
                <a:lnSpc>
                  <a:spcPct val="100000"/>
                </a:lnSpc>
              </a:pPr>
              <a:t>34</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4279964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p:cNvSpPr>
          <p:nvPr>
            <p:ph type="body"/>
          </p:nvPr>
        </p:nvSpPr>
        <p:spPr>
          <a:xfrm>
            <a:off x="685800" y="4343400"/>
            <a:ext cx="5486040" cy="4114440"/>
          </a:xfrm>
          <a:prstGeom prst="rect">
            <a:avLst/>
          </a:prstGeom>
        </p:spPr>
        <p:txBody>
          <a:bodyPr/>
          <a:lstStyle/>
          <a:p>
            <a:r>
              <a:rPr lang="es-ES" sz="2000" b="0" strike="noStrike" spc="-1">
                <a:solidFill>
                  <a:srgbClr val="000000"/>
                </a:solidFill>
                <a:uFill>
                  <a:solidFill>
                    <a:srgbClr val="FFFFFF"/>
                  </a:solidFill>
                </a:uFill>
                <a:latin typeface="Calibri"/>
              </a:rPr>
              <a:t>In patients on NOACs, renal function needs to be monitored diligently, at least yearly, to detect changes in renal function and adapt the dose accordingly. If renal function is impaired (i.e. CrCl &lt;_60mL/min), a more frequent evaluation is recommended (e.g. by dividing CrCl by 10 to obtain theminimum frequency of renal function testing</a:t>
            </a:r>
            <a:endParaRPr lang="es-ES" sz="1800" b="0" strike="noStrike" spc="-1">
              <a:solidFill>
                <a:srgbClr val="000000"/>
              </a:solidFill>
              <a:uFill>
                <a:solidFill>
                  <a:srgbClr val="FFFFFF"/>
                </a:solidFill>
              </a:uFill>
              <a:latin typeface="Calibri"/>
            </a:endParaRPr>
          </a:p>
          <a:p>
            <a:r>
              <a:rPr lang="es-ES" sz="2000" b="0" strike="noStrike" spc="-1">
                <a:solidFill>
                  <a:srgbClr val="000000"/>
                </a:solidFill>
                <a:uFill>
                  <a:solidFill>
                    <a:srgbClr val="FFFFFF"/>
                  </a:solidFill>
                </a:uFill>
                <a:latin typeface="Calibri"/>
              </a:rPr>
              <a:t>in months; Table 2). In patients with additional risk factors (e.g. older age, frail, multiple co-morbidities etc.), it may be evaluated even more frequently, especially if on dabigatran. Intercurrent acute illness (like infections, acute heart failure, etc.) may transiently affect renal function and should also trigger re-evaluation; importantly, patients need</a:t>
            </a:r>
            <a:endParaRPr lang="es-ES" sz="1800" b="0" strike="noStrike" spc="-1">
              <a:solidFill>
                <a:srgbClr val="000000"/>
              </a:solidFill>
              <a:uFill>
                <a:solidFill>
                  <a:srgbClr val="FFFFFF"/>
                </a:solidFill>
              </a:uFill>
              <a:latin typeface="Calibri"/>
            </a:endParaRPr>
          </a:p>
          <a:p>
            <a:r>
              <a:rPr lang="es-ES" sz="2000" b="0" strike="noStrike" spc="-1">
                <a:solidFill>
                  <a:srgbClr val="000000"/>
                </a:solidFill>
                <a:uFill>
                  <a:solidFill>
                    <a:srgbClr val="FFFFFF"/>
                  </a:solidFill>
                </a:uFill>
                <a:latin typeface="Calibri"/>
              </a:rPr>
              <a:t>to be alerted that in such situations they should seek contact with their healthcare provider. This guidance is also presented in the updatedNOAC Card.</a:t>
            </a:r>
            <a:endParaRPr lang="es-ES" sz="1800" b="0" strike="noStrike" spc="-1">
              <a:solidFill>
                <a:srgbClr val="000000"/>
              </a:solidFill>
              <a:uFill>
                <a:solidFill>
                  <a:srgbClr val="FFFFFF"/>
                </a:solidFill>
              </a:uFill>
              <a:latin typeface="Calibri"/>
            </a:endParaRPr>
          </a:p>
          <a:p>
            <a:endParaRPr lang="es-ES" sz="1800" b="0" strike="noStrike" spc="-1">
              <a:solidFill>
                <a:srgbClr val="000000"/>
              </a:solidFill>
              <a:uFill>
                <a:solidFill>
                  <a:srgbClr val="FFFFFF"/>
                </a:solidFill>
              </a:uFill>
              <a:latin typeface="Calibri"/>
            </a:endParaRPr>
          </a:p>
        </p:txBody>
      </p:sp>
      <p:sp>
        <p:nvSpPr>
          <p:cNvPr id="362" name="TextShape 2"/>
          <p:cNvSpPr txBox="1"/>
          <p:nvPr/>
        </p:nvSpPr>
        <p:spPr>
          <a:xfrm>
            <a:off x="3884760" y="8685360"/>
            <a:ext cx="2971440" cy="456840"/>
          </a:xfrm>
          <a:prstGeom prst="rect">
            <a:avLst/>
          </a:prstGeom>
          <a:noFill/>
          <a:ln>
            <a:noFill/>
          </a:ln>
        </p:spPr>
        <p:txBody>
          <a:bodyPr anchor="b"/>
          <a:lstStyle/>
          <a:p>
            <a:pPr algn="r">
              <a:lnSpc>
                <a:spcPct val="100000"/>
              </a:lnSpc>
            </a:pPr>
            <a:fld id="{7BB8BA92-FFB1-4809-B868-5187F1DDE04C}" type="slidenum">
              <a:rPr lang="es-ES" sz="1200" b="0" strike="noStrike" spc="-1">
                <a:solidFill>
                  <a:srgbClr val="000000"/>
                </a:solidFill>
                <a:uFill>
                  <a:solidFill>
                    <a:srgbClr val="FFFFFF"/>
                  </a:solidFill>
                </a:uFill>
                <a:latin typeface="+mn-lt"/>
                <a:ea typeface="+mn-ea"/>
              </a:rPr>
              <a:pPr algn="r">
                <a:lnSpc>
                  <a:spcPct val="100000"/>
                </a:lnSpc>
              </a:pPr>
              <a:t>35</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2969561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880C9AE-BC63-4166-B33C-9388343DA623}" type="slidenum">
              <a:rPr lang="es-ES" smtClean="0"/>
              <a:t>36</a:t>
            </a:fld>
            <a:endParaRPr lang="es-ES"/>
          </a:p>
        </p:txBody>
      </p:sp>
    </p:spTree>
    <p:extLst>
      <p:ext uri="{BB962C8B-B14F-4D97-AF65-F5344CB8AC3E}">
        <p14:creationId xmlns:p14="http://schemas.microsoft.com/office/powerpoint/2010/main" val="2493886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880C9AE-BC63-4166-B33C-9388343DA623}" type="slidenum">
              <a:rPr lang="es-ES" smtClean="0"/>
              <a:t>38</a:t>
            </a:fld>
            <a:endParaRPr lang="es-ES"/>
          </a:p>
        </p:txBody>
      </p:sp>
    </p:spTree>
    <p:extLst>
      <p:ext uri="{BB962C8B-B14F-4D97-AF65-F5344CB8AC3E}">
        <p14:creationId xmlns:p14="http://schemas.microsoft.com/office/powerpoint/2010/main" val="4134498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body"/>
          </p:nvPr>
        </p:nvSpPr>
        <p:spPr>
          <a:xfrm>
            <a:off x="685800" y="4343400"/>
            <a:ext cx="5486040" cy="4114440"/>
          </a:xfrm>
          <a:prstGeom prst="rect">
            <a:avLst/>
          </a:prstGeom>
        </p:spPr>
        <p:txBody>
          <a:bodyPr/>
          <a:lstStyle/>
          <a:p>
            <a:r>
              <a:rPr lang="es-ES" sz="1200" b="1" strike="noStrike" cap="all" spc="-1" dirty="0">
                <a:solidFill>
                  <a:srgbClr val="000000"/>
                </a:solidFill>
                <a:uFill>
                  <a:solidFill>
                    <a:srgbClr val="FFFFFF"/>
                  </a:solidFill>
                </a:uFill>
                <a:latin typeface="+mn-lt"/>
                <a:ea typeface="+mn-ea"/>
              </a:rPr>
              <a:t>BACKGROUND:</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reduction</a:t>
            </a:r>
            <a:r>
              <a:rPr lang="es-ES" sz="1200" b="0" strike="noStrike" spc="-1" dirty="0">
                <a:solidFill>
                  <a:srgbClr val="000000"/>
                </a:solidFill>
                <a:uFill>
                  <a:solidFill>
                    <a:srgbClr val="FFFFFF"/>
                  </a:solidFill>
                </a:uFill>
                <a:latin typeface="+mn-lt"/>
                <a:ea typeface="+mn-ea"/>
              </a:rPr>
              <a:t> of non-</a:t>
            </a:r>
            <a:r>
              <a:rPr lang="es-ES" sz="1200" b="0" strike="noStrike" spc="-1" dirty="0" err="1">
                <a:solidFill>
                  <a:srgbClr val="000000"/>
                </a:solidFill>
                <a:uFill>
                  <a:solidFill>
                    <a:srgbClr val="FFFFFF"/>
                  </a:solidFill>
                </a:uFill>
                <a:latin typeface="+mn-lt"/>
                <a:ea typeface="+mn-ea"/>
              </a:rPr>
              <a:t>vitamin</a:t>
            </a:r>
            <a:r>
              <a:rPr lang="es-ES" sz="1200" b="0" strike="noStrike" spc="-1" dirty="0">
                <a:solidFill>
                  <a:srgbClr val="000000"/>
                </a:solidFill>
                <a:uFill>
                  <a:solidFill>
                    <a:srgbClr val="FFFFFF"/>
                  </a:solidFill>
                </a:uFill>
                <a:latin typeface="+mn-lt"/>
                <a:ea typeface="+mn-ea"/>
              </a:rPr>
              <a:t> K </a:t>
            </a:r>
            <a:r>
              <a:rPr lang="es-ES" sz="1200" b="0" strike="noStrike" spc="-1" dirty="0" err="1">
                <a:solidFill>
                  <a:srgbClr val="000000"/>
                </a:solidFill>
                <a:uFill>
                  <a:solidFill>
                    <a:srgbClr val="FFFFFF"/>
                  </a:solidFill>
                </a:uFill>
                <a:latin typeface="+mn-lt"/>
                <a:ea typeface="+mn-ea"/>
              </a:rPr>
              <a:t>antagonist</a:t>
            </a:r>
            <a:r>
              <a:rPr lang="es-ES" sz="1200" b="0" strike="noStrike" spc="-1" dirty="0">
                <a:solidFill>
                  <a:srgbClr val="000000"/>
                </a:solidFill>
                <a:uFill>
                  <a:solidFill>
                    <a:srgbClr val="FFFFFF"/>
                  </a:solidFill>
                </a:uFill>
                <a:latin typeface="+mn-lt"/>
                <a:ea typeface="+mn-ea"/>
              </a:rPr>
              <a:t> oral </a:t>
            </a:r>
            <a:r>
              <a:rPr lang="es-ES" sz="1200" b="0" strike="noStrike" spc="-1" dirty="0" err="1">
                <a:solidFill>
                  <a:srgbClr val="000000"/>
                </a:solidFill>
                <a:uFill>
                  <a:solidFill>
                    <a:srgbClr val="FFFFFF"/>
                  </a:solidFill>
                </a:uFill>
                <a:latin typeface="+mn-lt"/>
                <a:ea typeface="+mn-ea"/>
              </a:rPr>
              <a:t>anticoagulants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NOACs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indicated</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(AF)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renal </a:t>
            </a:r>
            <a:r>
              <a:rPr lang="es-ES" sz="1200" b="0" strike="noStrike" spc="-1" dirty="0" err="1">
                <a:solidFill>
                  <a:srgbClr val="000000"/>
                </a:solidFill>
                <a:uFill>
                  <a:solidFill>
                    <a:srgbClr val="FFFFFF"/>
                  </a:solidFill>
                </a:uFill>
                <a:latin typeface="+mn-lt"/>
                <a:ea typeface="+mn-ea"/>
              </a:rPr>
              <a:t>impairment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reduce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severe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may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whereas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reductions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without</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firm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indication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may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decrease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effectiveness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prevention</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OBJECTIVES: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goal</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this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investigate</a:t>
            </a:r>
            <a:r>
              <a:rPr lang="es-ES" sz="1200" b="0" strike="noStrike" spc="-1" dirty="0">
                <a:solidFill>
                  <a:srgbClr val="000000"/>
                </a:solidFill>
                <a:uFill>
                  <a:solidFill>
                    <a:srgbClr val="FFFFFF"/>
                  </a:solidFill>
                </a:uFill>
                <a:latin typeface="+mn-lt"/>
                <a:ea typeface="+mn-ea"/>
              </a:rPr>
              <a:t> NOAC </a:t>
            </a:r>
            <a:r>
              <a:rPr lang="es-ES" sz="1200" b="0" strike="noStrike" spc="-1" dirty="0" err="1">
                <a:solidFill>
                  <a:srgbClr val="000000"/>
                </a:solidFill>
                <a:uFill>
                  <a:solidFill>
                    <a:srgbClr val="FFFFFF"/>
                  </a:solidFill>
                </a:uFill>
                <a:latin typeface="+mn-lt"/>
                <a:ea typeface="+mn-ea"/>
              </a:rPr>
              <a:t>dosing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patterns</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outcomes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ischemic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systemic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embolism</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major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treated</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routine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clinical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practice</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METHODS: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Using</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large</a:t>
            </a:r>
            <a:r>
              <a:rPr lang="es-ES" sz="1200" b="0" strike="noStrike" spc="-1" dirty="0">
                <a:solidFill>
                  <a:srgbClr val="000000"/>
                </a:solidFill>
                <a:uFill>
                  <a:solidFill>
                    <a:srgbClr val="FFFFFF"/>
                  </a:solidFill>
                </a:uFill>
                <a:latin typeface="+mn-lt"/>
                <a:ea typeface="+mn-ea"/>
              </a:rPr>
              <a:t> U.S. </a:t>
            </a:r>
            <a:r>
              <a:rPr lang="es-ES" sz="1200" b="0" strike="noStrike" spc="-1" dirty="0" err="1">
                <a:solidFill>
                  <a:srgbClr val="000000"/>
                </a:solidFill>
                <a:uFill>
                  <a:solidFill>
                    <a:srgbClr val="FFFFFF"/>
                  </a:solidFill>
                </a:uFill>
                <a:latin typeface="+mn-lt"/>
                <a:ea typeface="+mn-ea"/>
              </a:rPr>
              <a:t>administrative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database</a:t>
            </a:r>
            <a:r>
              <a:rPr lang="es-ES" sz="1200" b="0" strike="noStrike" spc="-1" dirty="0">
                <a:solidFill>
                  <a:srgbClr val="000000"/>
                </a:solidFill>
                <a:uFill>
                  <a:solidFill>
                    <a:srgbClr val="FFFFFF"/>
                  </a:solidFill>
                </a:uFill>
                <a:latin typeface="+mn-lt"/>
                <a:ea typeface="+mn-ea"/>
              </a:rPr>
              <a:t>, 14,865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AF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identified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initiated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apixaban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dabigatran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rivaroxaban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between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October</a:t>
            </a:r>
            <a:r>
              <a:rPr lang="es-ES" sz="1200" b="0" strike="noStrike" spc="-1" dirty="0">
                <a:solidFill>
                  <a:srgbClr val="000000"/>
                </a:solidFill>
                <a:uFill>
                  <a:solidFill>
                    <a:srgbClr val="FFFFFF"/>
                  </a:solidFill>
                </a:uFill>
                <a:latin typeface="+mn-lt"/>
                <a:ea typeface="+mn-ea"/>
              </a:rPr>
              <a:t> 1, 2010, and </a:t>
            </a:r>
            <a:r>
              <a:rPr lang="es-ES" sz="1200" b="0" strike="noStrike" spc="-1" dirty="0" err="1">
                <a:solidFill>
                  <a:srgbClr val="000000"/>
                </a:solidFill>
                <a:uFill>
                  <a:solidFill>
                    <a:srgbClr val="FFFFFF"/>
                  </a:solidFill>
                </a:uFill>
                <a:latin typeface="+mn-lt"/>
                <a:ea typeface="+mn-ea"/>
              </a:rPr>
              <a:t>September</a:t>
            </a:r>
            <a:r>
              <a:rPr lang="es-ES" sz="1200" b="0" strike="noStrike" spc="-1" dirty="0">
                <a:solidFill>
                  <a:srgbClr val="000000"/>
                </a:solidFill>
                <a:uFill>
                  <a:solidFill>
                    <a:srgbClr val="FFFFFF"/>
                  </a:solidFill>
                </a:uFill>
                <a:latin typeface="+mn-lt"/>
                <a:ea typeface="+mn-ea"/>
              </a:rPr>
              <a:t> 30, 2015. </a:t>
            </a:r>
            <a:r>
              <a:rPr lang="es-ES" sz="1200" b="0" strike="noStrike" spc="-1" dirty="0" err="1">
                <a:solidFill>
                  <a:srgbClr val="000000"/>
                </a:solidFill>
                <a:uFill>
                  <a:solidFill>
                    <a:srgbClr val="FFFFFF"/>
                  </a:solidFill>
                </a:uFill>
                <a:latin typeface="+mn-lt"/>
                <a:ea typeface="+mn-ea"/>
              </a:rPr>
              <a:t>We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examined</a:t>
            </a:r>
            <a:r>
              <a:rPr lang="es-ES" sz="1200" b="0" strike="noStrike" spc="-1" dirty="0">
                <a:solidFill>
                  <a:srgbClr val="000000"/>
                </a:solidFill>
                <a:uFill>
                  <a:solidFill>
                    <a:srgbClr val="FFFFFF"/>
                  </a:solidFill>
                </a:uFill>
                <a:latin typeface="+mn-lt"/>
                <a:ea typeface="+mn-ea"/>
              </a:rPr>
              <a:t> use of a </a:t>
            </a:r>
            <a:r>
              <a:rPr lang="es-ES" sz="1200" b="0" strike="noStrike" spc="-1" dirty="0" err="1">
                <a:solidFill>
                  <a:srgbClr val="000000"/>
                </a:solidFill>
                <a:uFill>
                  <a:solidFill>
                    <a:srgbClr val="FFFFFF"/>
                  </a:solidFill>
                </a:uFill>
                <a:latin typeface="+mn-lt"/>
                <a:ea typeface="+mn-ea"/>
              </a:rPr>
              <a:t>standard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 renal </a:t>
            </a:r>
            <a:r>
              <a:rPr lang="es-ES" sz="1200" b="0" strike="noStrike" spc="-1" dirty="0" err="1">
                <a:solidFill>
                  <a:srgbClr val="000000"/>
                </a:solidFill>
                <a:uFill>
                  <a:solidFill>
                    <a:srgbClr val="FFFFFF"/>
                  </a:solidFill>
                </a:uFill>
                <a:latin typeface="+mn-lt"/>
                <a:ea typeface="+mn-ea"/>
              </a:rPr>
              <a:t>indication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reduction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potential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overdosing</a:t>
            </a:r>
            <a:r>
              <a:rPr lang="es-ES" sz="1200" b="0" strike="noStrike" spc="-1" dirty="0">
                <a:solidFill>
                  <a:srgbClr val="000000"/>
                </a:solidFill>
                <a:uFill>
                  <a:solidFill>
                    <a:srgbClr val="FFFFFF"/>
                  </a:solidFill>
                </a:uFill>
                <a:latin typeface="+mn-lt"/>
                <a:ea typeface="+mn-ea"/>
              </a:rPr>
              <a:t>) and use of a </a:t>
            </a:r>
            <a:r>
              <a:rPr lang="es-ES" sz="1200" b="0" strike="noStrike" spc="-1" dirty="0" err="1">
                <a:solidFill>
                  <a:srgbClr val="000000"/>
                </a:solidFill>
                <a:uFill>
                  <a:solidFill>
                    <a:srgbClr val="FFFFFF"/>
                  </a:solidFill>
                </a:uFill>
                <a:latin typeface="+mn-lt"/>
                <a:ea typeface="+mn-ea"/>
              </a:rPr>
              <a:t>reduced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when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renal </a:t>
            </a:r>
            <a:r>
              <a:rPr lang="es-ES" sz="1200" b="0" strike="noStrike" spc="-1" dirty="0" err="1">
                <a:solidFill>
                  <a:srgbClr val="000000"/>
                </a:solidFill>
                <a:uFill>
                  <a:solidFill>
                    <a:srgbClr val="FFFFFF"/>
                  </a:solidFill>
                </a:uFill>
                <a:latin typeface="+mn-lt"/>
                <a:ea typeface="+mn-ea"/>
              </a:rPr>
              <a:t>indication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not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present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potential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underdosing</a:t>
            </a:r>
            <a:r>
              <a:rPr lang="es-ES" sz="1200" b="0" strike="noStrike" spc="-1" dirty="0">
                <a:solidFill>
                  <a:srgbClr val="000000"/>
                </a:solidFill>
                <a:uFill>
                  <a:solidFill>
                    <a:srgbClr val="FFFFFF"/>
                  </a:solidFill>
                </a:uFill>
                <a:latin typeface="+mn-lt"/>
                <a:ea typeface="+mn-ea"/>
              </a:rPr>
              <a:t>). Cox </a:t>
            </a:r>
            <a:r>
              <a:rPr lang="es-ES" sz="1200" b="0" strike="noStrike" spc="-1" dirty="0" err="1">
                <a:solidFill>
                  <a:srgbClr val="000000"/>
                </a:solidFill>
                <a:uFill>
                  <a:solidFill>
                    <a:srgbClr val="FFFFFF"/>
                  </a:solidFill>
                </a:uFill>
                <a:latin typeface="+mn-lt"/>
                <a:ea typeface="+mn-ea"/>
              </a:rPr>
              <a:t>proportional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hazards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regression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performed</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propensity</a:t>
            </a:r>
            <a:r>
              <a:rPr lang="es-ES" sz="1200" b="0" strike="noStrike" spc="-1" dirty="0">
                <a:solidFill>
                  <a:srgbClr val="000000"/>
                </a:solidFill>
                <a:uFill>
                  <a:solidFill>
                    <a:srgbClr val="FFFFFF"/>
                  </a:solidFill>
                </a:uFill>
                <a:latin typeface="+mn-lt"/>
                <a:ea typeface="+mn-ea"/>
              </a:rPr>
              <a:t> score-</a:t>
            </a:r>
            <a:r>
              <a:rPr lang="es-ES" sz="1200" b="0" strike="noStrike" spc="-1" dirty="0" err="1">
                <a:solidFill>
                  <a:srgbClr val="000000"/>
                </a:solidFill>
                <a:uFill>
                  <a:solidFill>
                    <a:srgbClr val="FFFFFF"/>
                  </a:solidFill>
                </a:uFill>
                <a:latin typeface="+mn-lt"/>
                <a:ea typeface="+mn-ea"/>
              </a:rPr>
              <a:t>matched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cohorts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investigate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outcomes</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RESULTS: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Among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1,473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 renal </a:t>
            </a:r>
            <a:r>
              <a:rPr lang="es-ES" sz="1200" b="0" strike="noStrike" spc="-1" dirty="0" err="1">
                <a:solidFill>
                  <a:srgbClr val="000000"/>
                </a:solidFill>
                <a:uFill>
                  <a:solidFill>
                    <a:srgbClr val="FFFFFF"/>
                  </a:solidFill>
                </a:uFill>
                <a:latin typeface="+mn-lt"/>
                <a:ea typeface="+mn-ea"/>
              </a:rPr>
              <a:t>indication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reduction</a:t>
            </a:r>
            <a:r>
              <a:rPr lang="es-ES" sz="1200" b="0" strike="noStrike" spc="-1" dirty="0">
                <a:solidFill>
                  <a:srgbClr val="000000"/>
                </a:solidFill>
                <a:uFill>
                  <a:solidFill>
                    <a:srgbClr val="FFFFFF"/>
                  </a:solidFill>
                </a:uFill>
                <a:latin typeface="+mn-lt"/>
                <a:ea typeface="+mn-ea"/>
              </a:rPr>
              <a:t>, 43.0%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potentially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overdosed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which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higher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major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hazard</a:t>
            </a:r>
            <a:r>
              <a:rPr lang="es-ES" sz="1200" b="0" strike="noStrike" spc="-1" dirty="0">
                <a:solidFill>
                  <a:srgbClr val="000000"/>
                </a:solidFill>
                <a:uFill>
                  <a:solidFill>
                    <a:srgbClr val="FFFFFF"/>
                  </a:solidFill>
                </a:uFill>
                <a:latin typeface="+mn-lt"/>
                <a:ea typeface="+mn-ea"/>
              </a:rPr>
              <a:t> ratio: 2.19; 95% </a:t>
            </a:r>
            <a:r>
              <a:rPr lang="es-ES" sz="1200" b="0" strike="noStrike" spc="-1" dirty="0" err="1">
                <a:solidFill>
                  <a:srgbClr val="000000"/>
                </a:solidFill>
                <a:uFill>
                  <a:solidFill>
                    <a:srgbClr val="FFFFFF"/>
                  </a:solidFill>
                </a:uFill>
                <a:latin typeface="+mn-lt"/>
                <a:ea typeface="+mn-ea"/>
              </a:rPr>
              <a:t>confidence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interval</a:t>
            </a:r>
            <a:r>
              <a:rPr lang="es-ES" sz="1200" b="0" strike="noStrike" spc="-1" dirty="0">
                <a:solidFill>
                  <a:srgbClr val="000000"/>
                </a:solidFill>
                <a:uFill>
                  <a:solidFill>
                    <a:srgbClr val="FFFFFF"/>
                  </a:solidFill>
                </a:uFill>
                <a:latin typeface="+mn-lt"/>
                <a:ea typeface="+mn-ea"/>
              </a:rPr>
              <a:t>: 1.07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4.46) </a:t>
            </a:r>
            <a:r>
              <a:rPr lang="es-ES" sz="1200" b="0" strike="noStrike" spc="-1" dirty="0" err="1">
                <a:solidFill>
                  <a:srgbClr val="000000"/>
                </a:solidFill>
                <a:uFill>
                  <a:solidFill>
                    <a:srgbClr val="FFFFFF"/>
                  </a:solidFill>
                </a:uFill>
                <a:latin typeface="+mn-lt"/>
                <a:ea typeface="+mn-ea"/>
              </a:rPr>
              <a:t>but</a:t>
            </a:r>
            <a:r>
              <a:rPr lang="es-ES" sz="1200" b="0" strike="noStrike" spc="-1" dirty="0">
                <a:solidFill>
                  <a:srgbClr val="000000"/>
                </a:solidFill>
                <a:uFill>
                  <a:solidFill>
                    <a:srgbClr val="FFFFFF"/>
                  </a:solidFill>
                </a:uFill>
                <a:latin typeface="+mn-lt"/>
                <a:ea typeface="+mn-ea"/>
              </a:rPr>
              <a:t> no </a:t>
            </a:r>
            <a:r>
              <a:rPr lang="es-ES" sz="1200" b="0" strike="noStrike" spc="-1" dirty="0" err="1">
                <a:solidFill>
                  <a:srgbClr val="000000"/>
                </a:solidFill>
                <a:uFill>
                  <a:solidFill>
                    <a:srgbClr val="FFFFFF"/>
                  </a:solidFill>
                </a:uFill>
                <a:latin typeface="+mn-lt"/>
                <a:ea typeface="+mn-ea"/>
              </a:rPr>
              <a:t>statistically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significant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difference</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(3 </a:t>
            </a:r>
            <a:r>
              <a:rPr lang="es-ES" sz="1200" b="0" strike="noStrike" spc="-1" dirty="0" err="1">
                <a:solidFill>
                  <a:srgbClr val="000000"/>
                </a:solidFill>
                <a:uFill>
                  <a:solidFill>
                    <a:srgbClr val="FFFFFF"/>
                  </a:solidFill>
                </a:uFill>
                <a:latin typeface="+mn-lt"/>
                <a:ea typeface="+mn-ea"/>
              </a:rPr>
              <a:t>NOACs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pooled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Among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13,392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no renal </a:t>
            </a:r>
            <a:r>
              <a:rPr lang="es-ES" sz="1200" b="0" strike="noStrike" spc="-1" dirty="0" err="1">
                <a:solidFill>
                  <a:srgbClr val="000000"/>
                </a:solidFill>
                <a:uFill>
                  <a:solidFill>
                    <a:srgbClr val="FFFFFF"/>
                  </a:solidFill>
                </a:uFill>
                <a:latin typeface="+mn-lt"/>
                <a:ea typeface="+mn-ea"/>
              </a:rPr>
              <a:t>indication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reduction</a:t>
            </a:r>
            <a:r>
              <a:rPr lang="es-ES" sz="1200" b="0" strike="noStrike" spc="-1" dirty="0">
                <a:solidFill>
                  <a:srgbClr val="000000"/>
                </a:solidFill>
                <a:uFill>
                  <a:solidFill>
                    <a:srgbClr val="FFFFFF"/>
                  </a:solidFill>
                </a:uFill>
                <a:latin typeface="+mn-lt"/>
                <a:ea typeface="+mn-ea"/>
              </a:rPr>
              <a:t>, 13.3%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potentially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underdosed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underdosing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higher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hazard</a:t>
            </a:r>
            <a:r>
              <a:rPr lang="es-ES" sz="1200" b="0" strike="noStrike" spc="-1" dirty="0">
                <a:solidFill>
                  <a:srgbClr val="000000"/>
                </a:solidFill>
                <a:uFill>
                  <a:solidFill>
                    <a:srgbClr val="FFFFFF"/>
                  </a:solidFill>
                </a:uFill>
                <a:latin typeface="+mn-lt"/>
                <a:ea typeface="+mn-ea"/>
              </a:rPr>
              <a:t> ratio: 4.87; 95% </a:t>
            </a:r>
            <a:r>
              <a:rPr lang="es-ES" sz="1200" b="0" strike="noStrike" spc="-1" dirty="0" err="1">
                <a:solidFill>
                  <a:srgbClr val="000000"/>
                </a:solidFill>
                <a:uFill>
                  <a:solidFill>
                    <a:srgbClr val="FFFFFF"/>
                  </a:solidFill>
                </a:uFill>
                <a:latin typeface="+mn-lt"/>
                <a:ea typeface="+mn-ea"/>
              </a:rPr>
              <a:t>confidence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interval</a:t>
            </a:r>
            <a:r>
              <a:rPr lang="es-ES" sz="1200" b="0" strike="noStrike" spc="-1" dirty="0">
                <a:solidFill>
                  <a:srgbClr val="000000"/>
                </a:solidFill>
                <a:uFill>
                  <a:solidFill>
                    <a:srgbClr val="FFFFFF"/>
                  </a:solidFill>
                </a:uFill>
                <a:latin typeface="+mn-lt"/>
                <a:ea typeface="+mn-ea"/>
              </a:rPr>
              <a:t>: 1.30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18.26) </a:t>
            </a:r>
            <a:r>
              <a:rPr lang="es-ES" sz="1200" b="0" strike="noStrike" spc="-1" dirty="0" err="1">
                <a:solidFill>
                  <a:srgbClr val="000000"/>
                </a:solidFill>
                <a:uFill>
                  <a:solidFill>
                    <a:srgbClr val="FFFFFF"/>
                  </a:solidFill>
                </a:uFill>
                <a:latin typeface="+mn-lt"/>
                <a:ea typeface="+mn-ea"/>
              </a:rPr>
              <a:t>but</a:t>
            </a:r>
            <a:r>
              <a:rPr lang="es-ES" sz="1200" b="0" strike="noStrike" spc="-1" dirty="0">
                <a:solidFill>
                  <a:srgbClr val="000000"/>
                </a:solidFill>
                <a:uFill>
                  <a:solidFill>
                    <a:srgbClr val="FFFFFF"/>
                  </a:solidFill>
                </a:uFill>
                <a:latin typeface="+mn-lt"/>
                <a:ea typeface="+mn-ea"/>
              </a:rPr>
              <a:t> no </a:t>
            </a:r>
            <a:r>
              <a:rPr lang="es-ES" sz="1200" b="0" strike="noStrike" spc="-1" dirty="0" err="1">
                <a:solidFill>
                  <a:srgbClr val="000000"/>
                </a:solidFill>
                <a:uFill>
                  <a:solidFill>
                    <a:srgbClr val="FFFFFF"/>
                  </a:solidFill>
                </a:uFill>
                <a:latin typeface="+mn-lt"/>
                <a:ea typeface="+mn-ea"/>
              </a:rPr>
              <a:t>statistically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significant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difference</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major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apixaban-treated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no </a:t>
            </a:r>
            <a:r>
              <a:rPr lang="es-ES" sz="1200" b="0" strike="noStrike" spc="-1" dirty="0" err="1">
                <a:solidFill>
                  <a:srgbClr val="000000"/>
                </a:solidFill>
                <a:uFill>
                  <a:solidFill>
                    <a:srgbClr val="FFFFFF"/>
                  </a:solidFill>
                </a:uFill>
                <a:latin typeface="+mn-lt"/>
                <a:ea typeface="+mn-ea"/>
              </a:rPr>
              <a:t>statistically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significant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relationships</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dabigatran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rivaroxaban-treated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without</a:t>
            </a:r>
            <a:r>
              <a:rPr lang="es-ES" sz="1200" b="0" strike="noStrike" spc="-1" dirty="0">
                <a:solidFill>
                  <a:srgbClr val="000000"/>
                </a:solidFill>
                <a:uFill>
                  <a:solidFill>
                    <a:srgbClr val="FFFFFF"/>
                  </a:solidFill>
                </a:uFill>
                <a:latin typeface="+mn-lt"/>
                <a:ea typeface="+mn-ea"/>
              </a:rPr>
              <a:t> a renal </a:t>
            </a:r>
            <a:r>
              <a:rPr lang="es-ES" sz="1200" b="0" strike="noStrike" spc="-1" dirty="0" err="1">
                <a:solidFill>
                  <a:srgbClr val="000000"/>
                </a:solidFill>
                <a:uFill>
                  <a:solidFill>
                    <a:srgbClr val="FFFFFF"/>
                  </a:solidFill>
                </a:uFill>
                <a:latin typeface="+mn-lt"/>
                <a:ea typeface="+mn-ea"/>
              </a:rPr>
              <a:t>indication</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CONCLUSIONS:</a:t>
            </a:r>
            <a:endParaRPr lang="es-ES" sz="1800" b="0" strike="noStrike" spc="-1" dirty="0">
              <a:solidFill>
                <a:srgbClr val="000000"/>
              </a:solidFill>
              <a:uFill>
                <a:solidFill>
                  <a:srgbClr val="FFFFFF"/>
                </a:solidFill>
              </a:uFill>
              <a:latin typeface="Calibri"/>
            </a:endParaRPr>
          </a:p>
          <a:p>
            <a:r>
              <a:rPr lang="es-ES" sz="1200" b="0" strike="noStrike" spc="-1" dirty="0">
                <a:solidFill>
                  <a:srgbClr val="000000"/>
                </a:solidFill>
                <a:uFill>
                  <a:solidFill>
                    <a:srgbClr val="FFFFFF"/>
                  </a:solidFill>
                </a:uFill>
                <a:latin typeface="+mn-lt"/>
                <a:ea typeface="+mn-ea"/>
              </a:rPr>
              <a:t>In </a:t>
            </a:r>
            <a:r>
              <a:rPr lang="es-ES" sz="1200" b="0" strike="noStrike" spc="-1" dirty="0" err="1">
                <a:solidFill>
                  <a:srgbClr val="000000"/>
                </a:solidFill>
                <a:uFill>
                  <a:solidFill>
                    <a:srgbClr val="FFFFFF"/>
                  </a:solidFill>
                </a:uFill>
                <a:latin typeface="+mn-lt"/>
                <a:ea typeface="+mn-ea"/>
              </a:rPr>
              <a:t>routine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clinical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practice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prescribed</a:t>
            </a:r>
            <a:r>
              <a:rPr lang="es-ES" sz="1200" b="0" strike="noStrike" spc="-1" dirty="0">
                <a:solidFill>
                  <a:srgbClr val="000000"/>
                </a:solidFill>
                <a:uFill>
                  <a:solidFill>
                    <a:srgbClr val="FFFFFF"/>
                  </a:solidFill>
                </a:uFill>
                <a:latin typeface="+mn-lt"/>
                <a:ea typeface="+mn-ea"/>
              </a:rPr>
              <a:t> NOAC doses are </a:t>
            </a:r>
            <a:r>
              <a:rPr lang="es-ES" sz="1200" b="0" strike="noStrike" spc="-1" dirty="0" err="1">
                <a:solidFill>
                  <a:srgbClr val="000000"/>
                </a:solidFill>
                <a:uFill>
                  <a:solidFill>
                    <a:srgbClr val="FFFFFF"/>
                  </a:solidFill>
                </a:uFill>
                <a:latin typeface="+mn-lt"/>
                <a:ea typeface="+mn-ea"/>
              </a:rPr>
              <a:t>often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inconsistent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drug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labeling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prescribing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patterns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may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worse</a:t>
            </a:r>
            <a:r>
              <a:rPr lang="es-ES" sz="1200" b="0" strike="noStrike" spc="-1" dirty="0">
                <a:solidFill>
                  <a:srgbClr val="000000"/>
                </a:solidFill>
                <a:uFill>
                  <a:solidFill>
                    <a:srgbClr val="FFFFFF"/>
                  </a:solidFill>
                </a:uFill>
                <a:latin typeface="+mn-lt"/>
                <a:ea typeface="+mn-ea"/>
              </a:rPr>
              <a:t> safety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no </a:t>
            </a:r>
            <a:r>
              <a:rPr lang="es-ES" sz="1200" b="0" strike="noStrike" spc="-1" dirty="0" err="1">
                <a:solidFill>
                  <a:srgbClr val="000000"/>
                </a:solidFill>
                <a:uFill>
                  <a:solidFill>
                    <a:srgbClr val="FFFFFF"/>
                  </a:solidFill>
                </a:uFill>
                <a:latin typeface="+mn-lt"/>
                <a:ea typeface="+mn-ea"/>
              </a:rPr>
              <a:t>benefit</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effectiveness</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severe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worse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effectiveness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no </a:t>
            </a:r>
            <a:r>
              <a:rPr lang="es-ES" sz="1200" b="0" strike="noStrike" spc="-1" dirty="0" err="1">
                <a:solidFill>
                  <a:srgbClr val="000000"/>
                </a:solidFill>
                <a:uFill>
                  <a:solidFill>
                    <a:srgbClr val="FFFFFF"/>
                  </a:solidFill>
                </a:uFill>
                <a:latin typeface="+mn-lt"/>
                <a:ea typeface="+mn-ea"/>
              </a:rPr>
              <a:t>benefit</a:t>
            </a:r>
            <a:r>
              <a:rPr lang="es-ES" sz="1200" b="0" strike="noStrike" spc="-1" dirty="0">
                <a:solidFill>
                  <a:srgbClr val="000000"/>
                </a:solidFill>
                <a:uFill>
                  <a:solidFill>
                    <a:srgbClr val="FFFFFF"/>
                  </a:solidFill>
                </a:uFill>
                <a:latin typeface="+mn-lt"/>
                <a:ea typeface="+mn-ea"/>
              </a:rPr>
              <a:t> in safety in </a:t>
            </a:r>
            <a:r>
              <a:rPr lang="es-ES" sz="1200" b="0" strike="noStrike" spc="-1" dirty="0" err="1">
                <a:solidFill>
                  <a:srgbClr val="000000"/>
                </a:solidFill>
                <a:uFill>
                  <a:solidFill>
                    <a:srgbClr val="FFFFFF"/>
                  </a:solidFill>
                </a:uFill>
                <a:latin typeface="+mn-lt"/>
                <a:ea typeface="+mn-ea"/>
              </a:rPr>
              <a:t>apixaban-treated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normal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mildly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impaired</a:t>
            </a:r>
            <a:r>
              <a:rPr lang="es-ES" sz="1200" b="0" strike="noStrike" spc="-1" dirty="0">
                <a:solidFill>
                  <a:srgbClr val="000000"/>
                </a:solidFill>
                <a:uFill>
                  <a:solidFill>
                    <a:srgbClr val="FFFFFF"/>
                  </a:solidFill>
                </a:uFill>
                <a:latin typeface="+mn-lt"/>
                <a:ea typeface="+mn-ea"/>
              </a:rPr>
              <a:t> renal </a:t>
            </a:r>
            <a:r>
              <a:rPr lang="es-ES" sz="1200" b="0" strike="noStrike" spc="-1" dirty="0" err="1">
                <a:solidFill>
                  <a:srgbClr val="000000"/>
                </a:solidFill>
                <a:uFill>
                  <a:solidFill>
                    <a:srgbClr val="FFFFFF"/>
                  </a:solidFill>
                </a:uFill>
                <a:latin typeface="+mn-lt"/>
                <a:ea typeface="+mn-ea"/>
              </a:rPr>
              <a:t>function</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endParaRPr lang="es-ES" sz="1800" b="0" strike="noStrike" spc="-1" dirty="0">
              <a:solidFill>
                <a:srgbClr val="000000"/>
              </a:solidFill>
              <a:uFill>
                <a:solidFill>
                  <a:srgbClr val="FFFFFF"/>
                </a:solidFill>
              </a:uFill>
              <a:latin typeface="Calibri"/>
            </a:endParaRPr>
          </a:p>
        </p:txBody>
      </p:sp>
      <p:sp>
        <p:nvSpPr>
          <p:cNvPr id="334" name="TextShape 2"/>
          <p:cNvSpPr txBox="1"/>
          <p:nvPr/>
        </p:nvSpPr>
        <p:spPr>
          <a:xfrm>
            <a:off x="3884760" y="8685360"/>
            <a:ext cx="2971440" cy="456840"/>
          </a:xfrm>
          <a:prstGeom prst="rect">
            <a:avLst/>
          </a:prstGeom>
          <a:noFill/>
          <a:ln>
            <a:noFill/>
          </a:ln>
        </p:spPr>
        <p:txBody>
          <a:bodyPr anchor="b"/>
          <a:lstStyle/>
          <a:p>
            <a:pPr algn="r">
              <a:lnSpc>
                <a:spcPct val="100000"/>
              </a:lnSpc>
            </a:pPr>
            <a:fld id="{4DE5F30A-BD57-4F65-BEF3-1719DDF2E73D}" type="slidenum">
              <a:rPr lang="es-ES" sz="1200" b="0" strike="noStrike" spc="-1">
                <a:solidFill>
                  <a:srgbClr val="000000"/>
                </a:solidFill>
                <a:uFill>
                  <a:solidFill>
                    <a:srgbClr val="FFFFFF"/>
                  </a:solidFill>
                </a:uFill>
                <a:latin typeface="+mn-lt"/>
                <a:ea typeface="+mn-ea"/>
              </a:rPr>
              <a:pPr algn="r">
                <a:lnSpc>
                  <a:spcPct val="100000"/>
                </a:lnSpc>
              </a:pPr>
              <a:t>40</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2228684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100000"/>
              </a:lnSpc>
            </a:pPr>
            <a:r>
              <a:rPr lang="es-ES" sz="1200" b="0" strike="noStrike" spc="-1" dirty="0" err="1" smtClean="0">
                <a:solidFill>
                  <a:srgbClr val="000000"/>
                </a:solidFill>
                <a:uFill>
                  <a:solidFill>
                    <a:srgbClr val="FFFFFF"/>
                  </a:solidFill>
                </a:uFill>
                <a:latin typeface="+mn-lt"/>
                <a:ea typeface="+mn-ea"/>
              </a:rPr>
              <a:t>Appropriate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dosing</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is</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an</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essential</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issue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to</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be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addressed</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when</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using</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NOACs</a:t>
            </a:r>
            <a:r>
              <a:rPr lang="es-ES" sz="1200" b="0" strike="noStrike" spc="-1" dirty="0" smtClean="0">
                <a:solidFill>
                  <a:srgbClr val="000000"/>
                </a:solidFill>
                <a:uFill>
                  <a:solidFill>
                    <a:srgbClr val="FFFFFF"/>
                  </a:solidFill>
                </a:uFill>
                <a:latin typeface="+mn-lt"/>
                <a:ea typeface="+mn-ea"/>
              </a:rPr>
              <a:t> in </a:t>
            </a:r>
            <a:r>
              <a:rPr lang="es-ES" sz="1200" b="0" strike="noStrike" spc="-1" dirty="0" err="1" smtClean="0">
                <a:solidFill>
                  <a:srgbClr val="000000"/>
                </a:solidFill>
                <a:uFill>
                  <a:solidFill>
                    <a:srgbClr val="FFFFFF"/>
                  </a:solidFill>
                </a:uFill>
                <a:latin typeface="+mn-lt"/>
                <a:ea typeface="+mn-ea"/>
              </a:rPr>
              <a:t>patients</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with</a:t>
            </a:r>
            <a:r>
              <a:rPr lang="es-ES" sz="1200" b="0" strike="noStrike" spc="-1" dirty="0" smtClean="0">
                <a:solidFill>
                  <a:srgbClr val="000000"/>
                </a:solidFill>
                <a:uFill>
                  <a:solidFill>
                    <a:srgbClr val="FFFFFF"/>
                  </a:solidFill>
                </a:uFill>
                <a:latin typeface="+mn-lt"/>
                <a:ea typeface="+mn-ea"/>
              </a:rPr>
              <a:t> CKD (Figure 4). </a:t>
            </a:r>
            <a:r>
              <a:rPr lang="es-ES" sz="1200" b="0" strike="noStrike" spc="-1" dirty="0" err="1" smtClean="0">
                <a:solidFill>
                  <a:srgbClr val="000000"/>
                </a:solidFill>
                <a:uFill>
                  <a:solidFill>
                    <a:srgbClr val="FFFFFF"/>
                  </a:solidFill>
                </a:uFill>
                <a:latin typeface="+mn-lt"/>
                <a:ea typeface="+mn-ea"/>
              </a:rPr>
              <a:t>While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rivaroxaban</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apixaban</a:t>
            </a:r>
            <a:r>
              <a:rPr lang="es-ES" sz="1200" b="0" strike="noStrike" spc="-1" dirty="0" smtClean="0">
                <a:solidFill>
                  <a:srgbClr val="000000"/>
                </a:solidFill>
                <a:uFill>
                  <a:solidFill>
                    <a:srgbClr val="FFFFFF"/>
                  </a:solidFill>
                </a:uFill>
                <a:latin typeface="+mn-lt"/>
                <a:ea typeface="+mn-ea"/>
              </a:rPr>
              <a:t>, and </a:t>
            </a:r>
            <a:r>
              <a:rPr lang="es-ES" sz="1200" b="0" strike="noStrike" spc="-1" dirty="0" err="1" smtClean="0">
                <a:solidFill>
                  <a:srgbClr val="000000"/>
                </a:solidFill>
                <a:uFill>
                  <a:solidFill>
                    <a:srgbClr val="FFFFFF"/>
                  </a:solidFill>
                </a:uFill>
                <a:latin typeface="+mn-lt"/>
                <a:ea typeface="+mn-ea"/>
              </a:rPr>
              <a:t>edoxaban</a:t>
            </a:r>
            <a:r>
              <a:rPr lang="es-ES" sz="1200" b="0" strike="noStrike" spc="-1" dirty="0" smtClean="0">
                <a:solidFill>
                  <a:srgbClr val="000000"/>
                </a:solidFill>
                <a:uFill>
                  <a:solidFill>
                    <a:srgbClr val="FFFFFF"/>
                  </a:solidFill>
                </a:uFill>
                <a:latin typeface="+mn-lt"/>
                <a:ea typeface="+mn-ea"/>
              </a:rPr>
              <a:t> doses </a:t>
            </a:r>
            <a:r>
              <a:rPr lang="es-ES" sz="1200" b="0" strike="noStrike" spc="-1" dirty="0" err="1" smtClean="0">
                <a:solidFill>
                  <a:srgbClr val="000000"/>
                </a:solidFill>
                <a:uFill>
                  <a:solidFill>
                    <a:srgbClr val="FFFFFF"/>
                  </a:solidFill>
                </a:uFill>
                <a:latin typeface="+mn-lt"/>
                <a:ea typeface="+mn-ea"/>
              </a:rPr>
              <a:t>were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reduced</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according</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to</a:t>
            </a:r>
            <a:r>
              <a:rPr lang="es-ES" sz="1200" b="0" strike="noStrike" spc="-1" dirty="0" smtClean="0">
                <a:solidFill>
                  <a:srgbClr val="000000"/>
                </a:solidFill>
                <a:uFill>
                  <a:solidFill>
                    <a:srgbClr val="FFFFFF"/>
                  </a:solidFill>
                </a:uFill>
                <a:latin typeface="+mn-lt"/>
                <a:ea typeface="+mn-ea"/>
              </a:rPr>
              <a:t> renal </a:t>
            </a:r>
            <a:r>
              <a:rPr lang="es-ES" sz="1200" b="0" strike="noStrike" spc="-1" dirty="0" err="1" smtClean="0">
                <a:solidFill>
                  <a:srgbClr val="000000"/>
                </a:solidFill>
                <a:uFill>
                  <a:solidFill>
                    <a:srgbClr val="FFFFFF"/>
                  </a:solidFill>
                </a:uFill>
                <a:latin typeface="+mn-lt"/>
                <a:ea typeface="+mn-ea"/>
              </a:rPr>
              <a:t>function</a:t>
            </a:r>
            <a:r>
              <a:rPr lang="es-ES" sz="1200" b="0" strike="noStrike" spc="-1" dirty="0" smtClean="0">
                <a:solidFill>
                  <a:srgbClr val="000000"/>
                </a:solidFill>
                <a:uFill>
                  <a:solidFill>
                    <a:srgbClr val="FFFFFF"/>
                  </a:solidFill>
                </a:uFill>
                <a:latin typeface="+mn-lt"/>
                <a:ea typeface="+mn-ea"/>
              </a:rPr>
              <a:t> in </a:t>
            </a:r>
            <a:r>
              <a:rPr lang="es-ES" sz="1200" b="0" strike="noStrike" spc="-1" dirty="0" err="1" smtClean="0">
                <a:solidFill>
                  <a:srgbClr val="000000"/>
                </a:solidFill>
                <a:uFill>
                  <a:solidFill>
                    <a:srgbClr val="FFFFFF"/>
                  </a:solidFill>
                </a:uFill>
                <a:latin typeface="+mn-lt"/>
                <a:ea typeface="+mn-ea"/>
              </a:rPr>
              <a:t>their</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respective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randomized</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clinical</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trials</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RCTs</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patients</a:t>
            </a:r>
            <a:r>
              <a:rPr lang="es-ES" sz="1200" b="0" strike="noStrike" spc="-1" dirty="0" smtClean="0">
                <a:solidFill>
                  <a:srgbClr val="000000"/>
                </a:solidFill>
                <a:uFill>
                  <a:solidFill>
                    <a:srgbClr val="FFFFFF"/>
                  </a:solidFill>
                </a:uFill>
                <a:latin typeface="+mn-lt"/>
                <a:ea typeface="+mn-ea"/>
              </a:rPr>
              <a:t> in </a:t>
            </a:r>
            <a:r>
              <a:rPr lang="es-ES" sz="1200" b="0" strike="noStrike" spc="-1" dirty="0" err="1" smtClean="0">
                <a:solidFill>
                  <a:srgbClr val="000000"/>
                </a:solidFill>
                <a:uFill>
                  <a:solidFill>
                    <a:srgbClr val="FFFFFF"/>
                  </a:solidFill>
                </a:uFill>
                <a:latin typeface="+mn-lt"/>
                <a:ea typeface="+mn-ea"/>
              </a:rPr>
              <a:t>the</a:t>
            </a:r>
            <a:r>
              <a:rPr lang="es-ES" sz="1200" b="0" strike="noStrike" spc="-1" dirty="0" smtClean="0">
                <a:solidFill>
                  <a:srgbClr val="000000"/>
                </a:solidFill>
                <a:uFill>
                  <a:solidFill>
                    <a:srgbClr val="FFFFFF"/>
                  </a:solidFill>
                </a:uFill>
                <a:latin typeface="+mn-lt"/>
                <a:ea typeface="+mn-ea"/>
              </a:rPr>
              <a:t> RE-LY trial </a:t>
            </a:r>
            <a:r>
              <a:rPr lang="es-ES" sz="1200" b="0" strike="noStrike" spc="-1" dirty="0" err="1" smtClean="0">
                <a:solidFill>
                  <a:srgbClr val="000000"/>
                </a:solidFill>
                <a:uFill>
                  <a:solidFill>
                    <a:srgbClr val="FFFFFF"/>
                  </a:solidFill>
                </a:uFill>
                <a:latin typeface="+mn-lt"/>
                <a:ea typeface="+mn-ea"/>
              </a:rPr>
              <a:t>were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randomized</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to</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dabigatran</a:t>
            </a:r>
            <a:r>
              <a:rPr lang="es-ES" sz="1200" b="0" strike="noStrike" spc="-1" dirty="0" smtClean="0">
                <a:solidFill>
                  <a:srgbClr val="000000"/>
                </a:solidFill>
                <a:uFill>
                  <a:solidFill>
                    <a:srgbClr val="FFFFFF"/>
                  </a:solidFill>
                </a:uFill>
                <a:latin typeface="+mn-lt"/>
                <a:ea typeface="+mn-ea"/>
              </a:rPr>
              <a:t> 150mg BID </a:t>
            </a:r>
            <a:r>
              <a:rPr lang="es-ES" sz="1200" b="0" strike="noStrike" spc="-1" dirty="0" err="1" smtClean="0">
                <a:solidFill>
                  <a:srgbClr val="000000"/>
                </a:solidFill>
                <a:uFill>
                  <a:solidFill>
                    <a:srgbClr val="FFFFFF"/>
                  </a:solidFill>
                </a:uFill>
                <a:latin typeface="+mn-lt"/>
                <a:ea typeface="+mn-ea"/>
              </a:rPr>
              <a:t>or</a:t>
            </a:r>
            <a:r>
              <a:rPr lang="es-ES" sz="1200" b="0" strike="noStrike" spc="-1" dirty="0" smtClean="0">
                <a:solidFill>
                  <a:srgbClr val="000000"/>
                </a:solidFill>
                <a:uFill>
                  <a:solidFill>
                    <a:srgbClr val="FFFFFF"/>
                  </a:solidFill>
                </a:uFill>
                <a:latin typeface="+mn-lt"/>
                <a:ea typeface="+mn-ea"/>
              </a:rPr>
              <a:t> 110mg BID </a:t>
            </a:r>
            <a:r>
              <a:rPr lang="es-ES" sz="1200" b="0" strike="noStrike" spc="-1" dirty="0" err="1" smtClean="0">
                <a:solidFill>
                  <a:srgbClr val="000000"/>
                </a:solidFill>
                <a:uFill>
                  <a:solidFill>
                    <a:srgbClr val="FFFFFF"/>
                  </a:solidFill>
                </a:uFill>
                <a:latin typeface="+mn-lt"/>
                <a:ea typeface="+mn-ea"/>
              </a:rPr>
              <a:t>without</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dose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reduction</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for</a:t>
            </a:r>
            <a:r>
              <a:rPr lang="es-ES" sz="1200" b="0" strike="noStrike" spc="-1" dirty="0" smtClean="0">
                <a:solidFill>
                  <a:srgbClr val="000000"/>
                </a:solidFill>
                <a:uFill>
                  <a:solidFill>
                    <a:srgbClr val="FFFFFF"/>
                  </a:solidFill>
                </a:uFill>
                <a:latin typeface="+mn-lt"/>
                <a:ea typeface="+mn-ea"/>
              </a:rPr>
              <a:t> renal </a:t>
            </a:r>
            <a:r>
              <a:rPr lang="es-ES" sz="1200" b="0" strike="noStrike" spc="-1" dirty="0" err="1" smtClean="0">
                <a:solidFill>
                  <a:srgbClr val="000000"/>
                </a:solidFill>
                <a:uFill>
                  <a:solidFill>
                    <a:srgbClr val="FFFFFF"/>
                  </a:solidFill>
                </a:uFill>
                <a:latin typeface="+mn-lt"/>
                <a:ea typeface="+mn-ea"/>
              </a:rPr>
              <a:t>insufficiency</a:t>
            </a:r>
            <a:r>
              <a:rPr lang="es-ES" sz="1200" b="0" strike="noStrike" spc="-1" dirty="0" smtClean="0">
                <a:solidFill>
                  <a:srgbClr val="000000"/>
                </a:solidFill>
                <a:uFill>
                  <a:solidFill>
                    <a:srgbClr val="FFFFFF"/>
                  </a:solidFill>
                </a:uFill>
                <a:latin typeface="+mn-lt"/>
                <a:ea typeface="+mn-ea"/>
              </a:rPr>
              <a:t>. Per </a:t>
            </a:r>
            <a:r>
              <a:rPr lang="es-ES" sz="1200" b="0" strike="noStrike" spc="-1" dirty="0" err="1" smtClean="0">
                <a:solidFill>
                  <a:srgbClr val="000000"/>
                </a:solidFill>
                <a:uFill>
                  <a:solidFill>
                    <a:srgbClr val="FFFFFF"/>
                  </a:solidFill>
                </a:uFill>
                <a:latin typeface="+mn-lt"/>
                <a:ea typeface="+mn-ea"/>
              </a:rPr>
              <a:t>SmPc</a:t>
            </a:r>
            <a:r>
              <a:rPr lang="es-ES" sz="1200" b="0" strike="noStrike" spc="-1" dirty="0" smtClean="0">
                <a:solidFill>
                  <a:srgbClr val="000000"/>
                </a:solidFill>
                <a:uFill>
                  <a:solidFill>
                    <a:srgbClr val="FFFFFF"/>
                  </a:solidFill>
                </a:uFill>
                <a:latin typeface="+mn-lt"/>
                <a:ea typeface="+mn-ea"/>
              </a:rPr>
              <a:t>, a </a:t>
            </a:r>
            <a:r>
              <a:rPr lang="es-ES" sz="1200" b="0" strike="noStrike" spc="-1" dirty="0" err="1" smtClean="0">
                <a:solidFill>
                  <a:srgbClr val="000000"/>
                </a:solidFill>
                <a:uFill>
                  <a:solidFill>
                    <a:srgbClr val="FFFFFF"/>
                  </a:solidFill>
                </a:uFill>
                <a:latin typeface="+mn-lt"/>
                <a:ea typeface="+mn-ea"/>
              </a:rPr>
              <a:t>recommendation</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for</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the</a:t>
            </a:r>
            <a:r>
              <a:rPr lang="es-ES" sz="1200" b="0" strike="noStrike" spc="-1" dirty="0" smtClean="0">
                <a:solidFill>
                  <a:srgbClr val="000000"/>
                </a:solidFill>
                <a:uFill>
                  <a:solidFill>
                    <a:srgbClr val="FFFFFF"/>
                  </a:solidFill>
                </a:uFill>
                <a:latin typeface="+mn-lt"/>
                <a:ea typeface="+mn-ea"/>
              </a:rPr>
              <a:t> use of </a:t>
            </a:r>
            <a:r>
              <a:rPr lang="es-ES" sz="1200" b="0" strike="noStrike" spc="-1" dirty="0" err="1" smtClean="0">
                <a:solidFill>
                  <a:srgbClr val="000000"/>
                </a:solidFill>
                <a:uFill>
                  <a:solidFill>
                    <a:srgbClr val="FFFFFF"/>
                  </a:solidFill>
                </a:uFill>
                <a:latin typeface="+mn-lt"/>
                <a:ea typeface="+mn-ea"/>
              </a:rPr>
              <a:t>dabigatran</a:t>
            </a:r>
            <a:r>
              <a:rPr lang="es-ES" sz="1200" b="0" strike="noStrike" spc="-1" dirty="0" smtClean="0">
                <a:solidFill>
                  <a:srgbClr val="000000"/>
                </a:solidFill>
                <a:uFill>
                  <a:solidFill>
                    <a:srgbClr val="FFFFFF"/>
                  </a:solidFill>
                </a:uFill>
                <a:latin typeface="+mn-lt"/>
                <a:ea typeface="+mn-ea"/>
              </a:rPr>
              <a:t> 110mg BID </a:t>
            </a:r>
            <a:r>
              <a:rPr lang="es-ES" sz="1200" b="0" strike="noStrike" spc="-1" dirty="0" err="1" smtClean="0">
                <a:solidFill>
                  <a:srgbClr val="000000"/>
                </a:solidFill>
                <a:uFill>
                  <a:solidFill>
                    <a:srgbClr val="FFFFFF"/>
                  </a:solidFill>
                </a:uFill>
                <a:latin typeface="+mn-lt"/>
                <a:ea typeface="+mn-ea"/>
              </a:rPr>
              <a:t>is</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made</a:t>
            </a:r>
            <a:r>
              <a:rPr lang="es-ES" sz="1200" b="0" strike="noStrike" spc="-1" dirty="0" smtClean="0">
                <a:solidFill>
                  <a:srgbClr val="000000"/>
                </a:solidFill>
                <a:uFill>
                  <a:solidFill>
                    <a:srgbClr val="FFFFFF"/>
                  </a:solidFill>
                </a:uFill>
                <a:latin typeface="+mn-lt"/>
                <a:ea typeface="+mn-ea"/>
              </a:rPr>
              <a:t> in </a:t>
            </a:r>
            <a:r>
              <a:rPr lang="es-ES" sz="1200" b="0" strike="noStrike" spc="-1" dirty="0" err="1" smtClean="0">
                <a:solidFill>
                  <a:srgbClr val="000000"/>
                </a:solidFill>
                <a:uFill>
                  <a:solidFill>
                    <a:srgbClr val="FFFFFF"/>
                  </a:solidFill>
                </a:uFill>
                <a:latin typeface="+mn-lt"/>
                <a:ea typeface="+mn-ea"/>
              </a:rPr>
              <a:t>patients</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with</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CrCl</a:t>
            </a:r>
            <a:r>
              <a:rPr lang="es-ES" sz="1200" b="0" strike="noStrike" spc="-1" dirty="0" smtClean="0">
                <a:solidFill>
                  <a:srgbClr val="000000"/>
                </a:solidFill>
                <a:uFill>
                  <a:solidFill>
                    <a:srgbClr val="FFFFFF"/>
                  </a:solidFill>
                </a:uFill>
                <a:latin typeface="+mn-lt"/>
                <a:ea typeface="+mn-ea"/>
              </a:rPr>
              <a:t>&lt; 50mL/min at </a:t>
            </a:r>
            <a:r>
              <a:rPr lang="es-ES" sz="1200" b="0" strike="noStrike" spc="-1" dirty="0" err="1" smtClean="0">
                <a:solidFill>
                  <a:srgbClr val="000000"/>
                </a:solidFill>
                <a:uFill>
                  <a:solidFill>
                    <a:srgbClr val="FFFFFF"/>
                  </a:solidFill>
                </a:uFill>
                <a:latin typeface="+mn-lt"/>
                <a:ea typeface="+mn-ea"/>
              </a:rPr>
              <a:t>high</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risk</a:t>
            </a:r>
            <a:r>
              <a:rPr lang="es-ES" sz="1200" b="0" strike="noStrike" spc="-1" dirty="0" smtClean="0">
                <a:solidFill>
                  <a:srgbClr val="000000"/>
                </a:solidFill>
                <a:uFill>
                  <a:solidFill>
                    <a:srgbClr val="FFFFFF"/>
                  </a:solidFill>
                </a:uFill>
                <a:latin typeface="+mn-lt"/>
                <a:ea typeface="+mn-ea"/>
              </a:rPr>
              <a:t> of </a:t>
            </a:r>
            <a:r>
              <a:rPr lang="es-ES" sz="1200" b="0" strike="noStrike" spc="-1" dirty="0" err="1" smtClean="0">
                <a:solidFill>
                  <a:srgbClr val="000000"/>
                </a:solidFill>
                <a:uFill>
                  <a:solidFill>
                    <a:srgbClr val="FFFFFF"/>
                  </a:solidFill>
                </a:uFill>
                <a:latin typeface="+mn-lt"/>
                <a:ea typeface="+mn-ea"/>
              </a:rPr>
              <a:t>bleeding</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With</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the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availability</a:t>
            </a:r>
            <a:r>
              <a:rPr lang="es-ES" sz="1200" b="0" strike="noStrike" spc="-1" dirty="0" smtClean="0">
                <a:solidFill>
                  <a:srgbClr val="000000"/>
                </a:solidFill>
                <a:uFill>
                  <a:solidFill>
                    <a:srgbClr val="FFFFFF"/>
                  </a:solidFill>
                </a:uFill>
                <a:latin typeface="+mn-lt"/>
                <a:ea typeface="+mn-ea"/>
              </a:rPr>
              <a:t> of </a:t>
            </a:r>
            <a:r>
              <a:rPr lang="es-ES" sz="1200" b="0" strike="noStrike" spc="-1" dirty="0" err="1" smtClean="0">
                <a:solidFill>
                  <a:srgbClr val="000000"/>
                </a:solidFill>
                <a:uFill>
                  <a:solidFill>
                    <a:srgbClr val="FFFFFF"/>
                  </a:solidFill>
                </a:uFill>
                <a:latin typeface="+mn-lt"/>
                <a:ea typeface="+mn-ea"/>
              </a:rPr>
              <a:t>three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FXa</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inhibitors</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with</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less</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pronounced</a:t>
            </a:r>
            <a:r>
              <a:rPr lang="es-ES" sz="1200" b="0" strike="noStrike" spc="-1" dirty="0" smtClean="0">
                <a:solidFill>
                  <a:srgbClr val="000000"/>
                </a:solidFill>
                <a:uFill>
                  <a:solidFill>
                    <a:srgbClr val="FFFFFF"/>
                  </a:solidFill>
                </a:uFill>
                <a:latin typeface="+mn-lt"/>
                <a:ea typeface="+mn-ea"/>
              </a:rPr>
              <a:t> renal </a:t>
            </a:r>
            <a:r>
              <a:rPr lang="es-ES" sz="1200" b="0" strike="noStrike" spc="-1" dirty="0" err="1" smtClean="0">
                <a:solidFill>
                  <a:srgbClr val="000000"/>
                </a:solidFill>
                <a:uFill>
                  <a:solidFill>
                    <a:srgbClr val="FFFFFF"/>
                  </a:solidFill>
                </a:uFill>
                <a:latin typeface="+mn-lt"/>
                <a:ea typeface="+mn-ea"/>
              </a:rPr>
              <a:t>clearance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the</a:t>
            </a:r>
            <a:r>
              <a:rPr lang="es-ES" sz="1200" b="0" strike="noStrike" spc="-1" dirty="0" smtClean="0">
                <a:solidFill>
                  <a:srgbClr val="000000"/>
                </a:solidFill>
                <a:uFill>
                  <a:solidFill>
                    <a:srgbClr val="FFFFFF"/>
                  </a:solidFill>
                </a:uFill>
                <a:latin typeface="+mn-lt"/>
                <a:ea typeface="+mn-ea"/>
              </a:rPr>
              <a:t> use of </a:t>
            </a:r>
            <a:r>
              <a:rPr lang="es-ES" sz="1200" b="0" strike="noStrike" spc="-1" dirty="0" err="1" smtClean="0">
                <a:solidFill>
                  <a:srgbClr val="000000"/>
                </a:solidFill>
                <a:uFill>
                  <a:solidFill>
                    <a:srgbClr val="FFFFFF"/>
                  </a:solidFill>
                </a:uFill>
                <a:latin typeface="+mn-lt"/>
                <a:ea typeface="+mn-ea"/>
              </a:rPr>
              <a:t>the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latter</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may</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be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preferred</a:t>
            </a:r>
            <a:r>
              <a:rPr lang="es-ES" sz="1200" b="0" strike="noStrike" spc="-1" dirty="0" smtClean="0">
                <a:solidFill>
                  <a:srgbClr val="000000"/>
                </a:solidFill>
                <a:uFill>
                  <a:solidFill>
                    <a:srgbClr val="FFFFFF"/>
                  </a:solidFill>
                </a:uFill>
                <a:latin typeface="+mn-lt"/>
                <a:ea typeface="+mn-ea"/>
              </a:rPr>
              <a:t> in </a:t>
            </a:r>
            <a:r>
              <a:rPr lang="es-ES" sz="1200" b="0" strike="noStrike" spc="-1" dirty="0" err="1" smtClean="0">
                <a:solidFill>
                  <a:srgbClr val="000000"/>
                </a:solidFill>
                <a:uFill>
                  <a:solidFill>
                    <a:srgbClr val="FFFFFF"/>
                  </a:solidFill>
                </a:uFill>
                <a:latin typeface="+mn-lt"/>
                <a:ea typeface="+mn-ea"/>
              </a:rPr>
              <a:t>this</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patient</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population</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The</a:t>
            </a:r>
            <a:r>
              <a:rPr lang="es-ES" sz="1200" b="0" strike="noStrike" spc="-1" dirty="0" smtClean="0">
                <a:solidFill>
                  <a:srgbClr val="000000"/>
                </a:solidFill>
                <a:uFill>
                  <a:solidFill>
                    <a:srgbClr val="FFFFFF"/>
                  </a:solidFill>
                </a:uFill>
                <a:latin typeface="+mn-lt"/>
                <a:ea typeface="+mn-ea"/>
              </a:rPr>
              <a:t> use of NOAC doses </a:t>
            </a:r>
            <a:r>
              <a:rPr lang="es-ES" sz="1200" b="0" strike="noStrike" spc="-1" dirty="0" err="1" smtClean="0">
                <a:solidFill>
                  <a:srgbClr val="000000"/>
                </a:solidFill>
                <a:uFill>
                  <a:solidFill>
                    <a:srgbClr val="FFFFFF"/>
                  </a:solidFill>
                </a:uFill>
                <a:latin typeface="+mn-lt"/>
                <a:ea typeface="+mn-ea"/>
              </a:rPr>
              <a:t>inconsistent</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with</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drug</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labelling</a:t>
            </a:r>
            <a:r>
              <a:rPr lang="es-ES" sz="1200" b="0" strike="noStrike" spc="-1" dirty="0" smtClean="0">
                <a:solidFill>
                  <a:srgbClr val="000000"/>
                </a:solidFill>
                <a:uFill>
                  <a:solidFill>
                    <a:srgbClr val="FFFFFF"/>
                  </a:solidFill>
                </a:uFill>
                <a:latin typeface="+mn-lt"/>
                <a:ea typeface="+mn-ea"/>
              </a:rPr>
              <a:t> has </a:t>
            </a:r>
            <a:r>
              <a:rPr lang="es-ES" sz="1200" b="0" strike="noStrike" spc="-1" dirty="0" err="1" smtClean="0">
                <a:solidFill>
                  <a:srgbClr val="000000"/>
                </a:solidFill>
                <a:uFill>
                  <a:solidFill>
                    <a:srgbClr val="FFFFFF"/>
                  </a:solidFill>
                </a:uFill>
                <a:latin typeface="+mn-lt"/>
                <a:ea typeface="+mn-ea"/>
              </a:rPr>
              <a:t>been</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associated</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with</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worse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outcome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for</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example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underdosing</a:t>
            </a:r>
            <a:r>
              <a:rPr lang="es-ES" sz="1200" b="0" strike="noStrike" spc="-1" dirty="0" smtClean="0">
                <a:solidFill>
                  <a:srgbClr val="000000"/>
                </a:solidFill>
                <a:uFill>
                  <a:solidFill>
                    <a:srgbClr val="FFFFFF"/>
                  </a:solidFill>
                </a:uFill>
                <a:latin typeface="+mn-lt"/>
                <a:ea typeface="+mn-ea"/>
              </a:rPr>
              <a:t> of </a:t>
            </a:r>
            <a:r>
              <a:rPr lang="es-ES" sz="1200" b="0" strike="noStrike" spc="-1" dirty="0" err="1" smtClean="0">
                <a:solidFill>
                  <a:srgbClr val="000000"/>
                </a:solidFill>
                <a:uFill>
                  <a:solidFill>
                    <a:srgbClr val="FFFFFF"/>
                  </a:solidFill>
                </a:uFill>
                <a:latin typeface="+mn-lt"/>
                <a:ea typeface="+mn-ea"/>
              </a:rPr>
              <a:t>apixaban</a:t>
            </a:r>
            <a:r>
              <a:rPr lang="es-ES" sz="1200" b="0" strike="noStrike" spc="-1" dirty="0" smtClean="0">
                <a:solidFill>
                  <a:srgbClr val="000000"/>
                </a:solidFill>
                <a:uFill>
                  <a:solidFill>
                    <a:srgbClr val="FFFFFF"/>
                  </a:solidFill>
                </a:uFill>
                <a:latin typeface="+mn-lt"/>
                <a:ea typeface="+mn-ea"/>
              </a:rPr>
              <a:t> in </a:t>
            </a:r>
            <a:r>
              <a:rPr lang="es-ES" sz="1200" b="0" strike="noStrike" spc="-1" dirty="0" err="1" smtClean="0">
                <a:solidFill>
                  <a:srgbClr val="000000"/>
                </a:solidFill>
                <a:uFill>
                  <a:solidFill>
                    <a:srgbClr val="FFFFFF"/>
                  </a:solidFill>
                </a:uFill>
                <a:latin typeface="+mn-lt"/>
                <a:ea typeface="+mn-ea"/>
              </a:rPr>
              <a:t>patients</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with</a:t>
            </a:r>
            <a:r>
              <a:rPr lang="es-ES" sz="1200" b="0" strike="noStrike" spc="-1" dirty="0" smtClean="0">
                <a:solidFill>
                  <a:srgbClr val="000000"/>
                </a:solidFill>
                <a:uFill>
                  <a:solidFill>
                    <a:srgbClr val="FFFFFF"/>
                  </a:solidFill>
                </a:uFill>
                <a:latin typeface="+mn-lt"/>
                <a:ea typeface="+mn-ea"/>
              </a:rPr>
              <a:t> normal </a:t>
            </a:r>
            <a:r>
              <a:rPr lang="es-ES" sz="1200" b="0" strike="noStrike" spc="-1" dirty="0" err="1" smtClean="0">
                <a:solidFill>
                  <a:srgbClr val="000000"/>
                </a:solidFill>
                <a:uFill>
                  <a:solidFill>
                    <a:srgbClr val="FFFFFF"/>
                  </a:solidFill>
                </a:uFill>
                <a:latin typeface="+mn-lt"/>
                <a:ea typeface="+mn-ea"/>
              </a:rPr>
              <a:t>or</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only</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mildly</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reduced</a:t>
            </a:r>
            <a:r>
              <a:rPr lang="es-ES" sz="1200" b="0" strike="noStrike" spc="-1" dirty="0" smtClean="0">
                <a:solidFill>
                  <a:srgbClr val="000000"/>
                </a:solidFill>
                <a:uFill>
                  <a:solidFill>
                    <a:srgbClr val="FFFFFF"/>
                  </a:solidFill>
                </a:uFill>
                <a:latin typeface="+mn-lt"/>
                <a:ea typeface="+mn-ea"/>
              </a:rPr>
              <a:t> renal </a:t>
            </a:r>
            <a:r>
              <a:rPr lang="es-ES" sz="1200" b="0" strike="noStrike" spc="-1" dirty="0" err="1" smtClean="0">
                <a:solidFill>
                  <a:srgbClr val="000000"/>
                </a:solidFill>
                <a:uFill>
                  <a:solidFill>
                    <a:srgbClr val="FFFFFF"/>
                  </a:solidFill>
                </a:uFill>
                <a:latin typeface="+mn-lt"/>
                <a:ea typeface="+mn-ea"/>
              </a:rPr>
              <a:t>function</a:t>
            </a:r>
            <a:r>
              <a:rPr lang="es-ES" sz="1200" b="0" strike="noStrike" spc="-1" dirty="0" smtClean="0">
                <a:solidFill>
                  <a:srgbClr val="000000"/>
                </a:solidFill>
                <a:uFill>
                  <a:solidFill>
                    <a:srgbClr val="FFFFFF"/>
                  </a:solidFill>
                </a:uFill>
                <a:latin typeface="+mn-lt"/>
                <a:ea typeface="+mn-ea"/>
              </a:rPr>
              <a:t> has </a:t>
            </a:r>
            <a:r>
              <a:rPr lang="es-ES" sz="1200" b="0" strike="noStrike" spc="-1" dirty="0" err="1" smtClean="0">
                <a:solidFill>
                  <a:srgbClr val="000000"/>
                </a:solidFill>
                <a:uFill>
                  <a:solidFill>
                    <a:srgbClr val="FFFFFF"/>
                  </a:solidFill>
                </a:uFill>
                <a:latin typeface="+mn-lt"/>
                <a:ea typeface="+mn-ea"/>
              </a:rPr>
              <a:t>been</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associated</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with</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less</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effectiveness</a:t>
            </a:r>
            <a:r>
              <a:rPr lang="es-ES" sz="1200" b="0" strike="noStrike" spc="-1" dirty="0" smtClean="0">
                <a:solidFill>
                  <a:srgbClr val="000000"/>
                </a:solidFill>
                <a:uFill>
                  <a:solidFill>
                    <a:srgbClr val="FFFFFF"/>
                  </a:solidFill>
                </a:uFill>
                <a:latin typeface="+mn-lt"/>
                <a:ea typeface="+mn-ea"/>
              </a:rPr>
              <a:t> (i.e. </a:t>
            </a:r>
            <a:r>
              <a:rPr lang="es-ES" sz="1200" b="0" strike="noStrike" spc="-1" dirty="0" err="1" smtClean="0">
                <a:solidFill>
                  <a:srgbClr val="000000"/>
                </a:solidFill>
                <a:uFill>
                  <a:solidFill>
                    <a:srgbClr val="FFFFFF"/>
                  </a:solidFill>
                </a:uFill>
                <a:latin typeface="+mn-lt"/>
                <a:ea typeface="+mn-ea"/>
              </a:rPr>
              <a:t>higher</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stroke</a:t>
            </a:r>
            <a:r>
              <a:rPr lang="es-ES" sz="1200" b="0" strike="noStrike" spc="-1" dirty="0" smtClean="0">
                <a:solidFill>
                  <a:srgbClr val="000000"/>
                </a:solidFill>
                <a:uFill>
                  <a:solidFill>
                    <a:srgbClr val="FFFFFF"/>
                  </a:solidFill>
                </a:uFill>
                <a:latin typeface="+mn-lt"/>
                <a:ea typeface="+mn-ea"/>
              </a:rPr>
              <a:t> </a:t>
            </a:r>
            <a:r>
              <a:rPr lang="es-ES" sz="1200" b="0" strike="noStrike" spc="-1" dirty="0" err="1" smtClean="0">
                <a:solidFill>
                  <a:srgbClr val="000000"/>
                </a:solidFill>
                <a:uFill>
                  <a:solidFill>
                    <a:srgbClr val="FFFFFF"/>
                  </a:solidFill>
                </a:uFill>
                <a:latin typeface="+mn-lt"/>
                <a:ea typeface="+mn-ea"/>
              </a:rPr>
              <a:t>rates</a:t>
            </a:r>
            <a:r>
              <a:rPr lang="es-ES" sz="1200" b="0" strike="noStrike" spc="-1" dirty="0" smtClean="0">
                <a:solidFill>
                  <a:srgbClr val="000000"/>
                </a:solidFill>
                <a:uFill>
                  <a:solidFill>
                    <a:srgbClr val="FFFFFF"/>
                  </a:solidFill>
                </a:uFill>
                <a:latin typeface="+mn-lt"/>
                <a:ea typeface="+mn-ea"/>
              </a:rPr>
              <a:t>) and no </a:t>
            </a:r>
            <a:r>
              <a:rPr lang="es-ES" sz="1200" b="0" strike="noStrike" spc="-1" dirty="0" err="1" smtClean="0">
                <a:solidFill>
                  <a:srgbClr val="000000"/>
                </a:solidFill>
                <a:uFill>
                  <a:solidFill>
                    <a:srgbClr val="FFFFFF"/>
                  </a:solidFill>
                </a:uFill>
                <a:latin typeface="+mn-lt"/>
                <a:ea typeface="+mn-ea"/>
              </a:rPr>
              <a:t>additional</a:t>
            </a:r>
            <a:r>
              <a:rPr lang="es-ES" sz="1200" b="0" strike="noStrike" spc="-1" dirty="0" smtClean="0">
                <a:solidFill>
                  <a:srgbClr val="000000"/>
                </a:solidFill>
                <a:uFill>
                  <a:solidFill>
                    <a:srgbClr val="FFFFFF"/>
                  </a:solidFill>
                </a:uFill>
                <a:latin typeface="+mn-lt"/>
                <a:ea typeface="+mn-ea"/>
              </a:rPr>
              <a:t> safety </a:t>
            </a:r>
            <a:r>
              <a:rPr lang="es-ES" sz="1200" b="0" strike="noStrike" spc="-1" dirty="0" err="1" smtClean="0">
                <a:solidFill>
                  <a:srgbClr val="000000"/>
                </a:solidFill>
                <a:uFill>
                  <a:solidFill>
                    <a:srgbClr val="FFFFFF"/>
                  </a:solidFill>
                </a:uFill>
                <a:latin typeface="+mn-lt"/>
                <a:ea typeface="+mn-ea"/>
              </a:rPr>
              <a:t>benefit</a:t>
            </a:r>
            <a:r>
              <a:rPr lang="es-ES" sz="1200" b="0" strike="noStrike" spc="-1" dirty="0" smtClean="0">
                <a:solidFill>
                  <a:srgbClr val="000000"/>
                </a:solidFill>
                <a:uFill>
                  <a:solidFill>
                    <a:srgbClr val="FFFFFF"/>
                  </a:solidFill>
                </a:uFill>
                <a:latin typeface="+mn-lt"/>
                <a:ea typeface="+mn-ea"/>
              </a:rPr>
              <a:t> in a </a:t>
            </a:r>
            <a:r>
              <a:rPr lang="es-ES" sz="1200" b="0" strike="noStrike" spc="-1" dirty="0" err="1" smtClean="0">
                <a:solidFill>
                  <a:srgbClr val="000000"/>
                </a:solidFill>
                <a:uFill>
                  <a:solidFill>
                    <a:srgbClr val="FFFFFF"/>
                  </a:solidFill>
                </a:uFill>
                <a:latin typeface="+mn-lt"/>
                <a:ea typeface="+mn-ea"/>
              </a:rPr>
              <a:t>large</a:t>
            </a:r>
            <a:r>
              <a:rPr lang="es-ES" sz="1200" b="0" strike="noStrike" spc="-1" dirty="0" smtClean="0">
                <a:solidFill>
                  <a:srgbClr val="000000"/>
                </a:solidFill>
                <a:uFill>
                  <a:solidFill>
                    <a:srgbClr val="FFFFFF"/>
                  </a:solidFill>
                </a:uFill>
                <a:latin typeface="+mn-lt"/>
                <a:ea typeface="+mn-ea"/>
              </a:rPr>
              <a:t> ‘real-</a:t>
            </a:r>
            <a:r>
              <a:rPr lang="es-ES" sz="1200" b="0" strike="noStrike" spc="-1" dirty="0" err="1" smtClean="0">
                <a:solidFill>
                  <a:srgbClr val="000000"/>
                </a:solidFill>
                <a:uFill>
                  <a:solidFill>
                    <a:srgbClr val="FFFFFF"/>
                  </a:solidFill>
                </a:uFill>
                <a:latin typeface="+mn-lt"/>
                <a:ea typeface="+mn-ea"/>
              </a:rPr>
              <a:t>world</a:t>
            </a:r>
            <a:r>
              <a:rPr lang="es-ES" sz="1200" b="0" strike="noStrike" spc="-1" dirty="0" smtClean="0">
                <a:solidFill>
                  <a:srgbClr val="000000"/>
                </a:solidFill>
                <a:uFill>
                  <a:solidFill>
                    <a:srgbClr val="FFFFFF"/>
                  </a:solidFill>
                </a:uFill>
                <a:latin typeface="+mn-lt"/>
                <a:ea typeface="+mn-ea"/>
              </a:rPr>
              <a:t>’ AF cohort.202</a:t>
            </a:r>
            <a:endParaRPr lang="es-ES" dirty="0"/>
          </a:p>
        </p:txBody>
      </p:sp>
      <p:sp>
        <p:nvSpPr>
          <p:cNvPr id="4" name="3 Marcador de número de diapositiva"/>
          <p:cNvSpPr>
            <a:spLocks noGrp="1"/>
          </p:cNvSpPr>
          <p:nvPr>
            <p:ph type="sldNum" sz="quarter" idx="10"/>
          </p:nvPr>
        </p:nvSpPr>
        <p:spPr/>
        <p:txBody>
          <a:bodyPr/>
          <a:lstStyle/>
          <a:p>
            <a:fld id="{8C6692D7-C746-4356-8A06-282F66C2F81A}" type="slidenum">
              <a:rPr lang="es-ES" smtClean="0"/>
              <a:pPr/>
              <a:t>41</a:t>
            </a:fld>
            <a:endParaRPr lang="es-ES"/>
          </a:p>
        </p:txBody>
      </p:sp>
    </p:spTree>
    <p:extLst>
      <p:ext uri="{BB962C8B-B14F-4D97-AF65-F5344CB8AC3E}">
        <p14:creationId xmlns:p14="http://schemas.microsoft.com/office/powerpoint/2010/main" val="2669996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p:cNvSpPr>
          <p:nvPr>
            <p:ph type="body"/>
          </p:nvPr>
        </p:nvSpPr>
        <p:spPr>
          <a:xfrm>
            <a:off x="685800" y="4343400"/>
            <a:ext cx="5486040" cy="4114440"/>
          </a:xfrm>
          <a:prstGeom prst="rect">
            <a:avLst/>
          </a:prstGeom>
        </p:spPr>
        <p:txBody>
          <a:bodyPr/>
          <a:lstStyle/>
          <a:p>
            <a:r>
              <a:rPr lang="es-ES" sz="1200" b="1" strike="noStrike" spc="-1" dirty="0" err="1">
                <a:solidFill>
                  <a:srgbClr val="000000"/>
                </a:solidFill>
                <a:uFill>
                  <a:solidFill>
                    <a:srgbClr val="FFFFFF"/>
                  </a:solidFill>
                </a:uFill>
                <a:latin typeface="+mn-lt"/>
                <a:ea typeface="+mn-ea"/>
              </a:rPr>
              <a:t>Background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Although</a:t>
            </a:r>
            <a:r>
              <a:rPr lang="es-ES" sz="1200" b="0" strike="noStrike" spc="-1" dirty="0">
                <a:solidFill>
                  <a:srgbClr val="000000"/>
                </a:solidFill>
                <a:uFill>
                  <a:solidFill>
                    <a:srgbClr val="FFFFFF"/>
                  </a:solidFill>
                </a:uFill>
                <a:latin typeface="+mn-lt"/>
                <a:ea typeface="+mn-ea"/>
              </a:rPr>
              <a:t> non-</a:t>
            </a:r>
            <a:r>
              <a:rPr lang="es-ES" sz="1200" b="0" strike="noStrike" spc="-1" dirty="0" err="1">
                <a:solidFill>
                  <a:srgbClr val="000000"/>
                </a:solidFill>
                <a:uFill>
                  <a:solidFill>
                    <a:srgbClr val="FFFFFF"/>
                  </a:solidFill>
                </a:uFill>
                <a:latin typeface="+mn-lt"/>
                <a:ea typeface="+mn-ea"/>
              </a:rPr>
              <a:t>vitamin</a:t>
            </a:r>
            <a:r>
              <a:rPr lang="es-ES" sz="1200" b="0" strike="noStrike" spc="-1" dirty="0">
                <a:solidFill>
                  <a:srgbClr val="000000"/>
                </a:solidFill>
                <a:uFill>
                  <a:solidFill>
                    <a:srgbClr val="FFFFFF"/>
                  </a:solidFill>
                </a:uFill>
                <a:latin typeface="+mn-lt"/>
                <a:ea typeface="+mn-ea"/>
              </a:rPr>
              <a:t> K </a:t>
            </a:r>
            <a:r>
              <a:rPr lang="es-ES" sz="1200" b="0" strike="noStrike" spc="-1" dirty="0" err="1">
                <a:solidFill>
                  <a:srgbClr val="000000"/>
                </a:solidFill>
                <a:uFill>
                  <a:solidFill>
                    <a:srgbClr val="FFFFFF"/>
                  </a:solidFill>
                </a:uFill>
                <a:latin typeface="+mn-lt"/>
                <a:ea typeface="+mn-ea"/>
              </a:rPr>
              <a:t>antagonist</a:t>
            </a:r>
            <a:r>
              <a:rPr lang="es-ES" sz="1200" b="0" strike="noStrike" spc="-1" dirty="0">
                <a:solidFill>
                  <a:srgbClr val="000000"/>
                </a:solidFill>
                <a:uFill>
                  <a:solidFill>
                    <a:srgbClr val="FFFFFF"/>
                  </a:solidFill>
                </a:uFill>
                <a:latin typeface="+mn-lt"/>
                <a:ea typeface="+mn-ea"/>
              </a:rPr>
              <a:t> oral </a:t>
            </a:r>
            <a:r>
              <a:rPr lang="es-ES" sz="1200" b="0" strike="noStrike" spc="-1" dirty="0" err="1">
                <a:solidFill>
                  <a:srgbClr val="000000"/>
                </a:solidFill>
                <a:uFill>
                  <a:solidFill>
                    <a:srgbClr val="FFFFFF"/>
                  </a:solidFill>
                </a:uFill>
                <a:latin typeface="+mn-lt"/>
                <a:ea typeface="+mn-ea"/>
              </a:rPr>
              <a:t>anticoagulants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NOACs</a:t>
            </a:r>
            <a:r>
              <a:rPr lang="es-ES" sz="1200" b="0" strike="noStrike" spc="-1" dirty="0">
                <a:solidFill>
                  <a:srgbClr val="000000"/>
                </a:solidFill>
                <a:uFill>
                  <a:solidFill>
                    <a:srgbClr val="FFFFFF"/>
                  </a:solidFill>
                </a:uFill>
                <a:latin typeface="+mn-lt"/>
                <a:ea typeface="+mn-ea"/>
              </a:rPr>
              <a:t>) do </a:t>
            </a:r>
            <a:r>
              <a:rPr lang="es-ES" sz="1200" b="0" strike="noStrike" spc="-1" dirty="0" err="1">
                <a:solidFill>
                  <a:srgbClr val="000000"/>
                </a:solidFill>
                <a:uFill>
                  <a:solidFill>
                    <a:srgbClr val="FFFFFF"/>
                  </a:solidFill>
                </a:uFill>
                <a:latin typeface="+mn-lt"/>
                <a:ea typeface="+mn-ea"/>
              </a:rPr>
              <a:t>not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require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frequent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laboratory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monitoring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each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compound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requires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adjustments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basis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certain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clinical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criteria</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spc="-1" dirty="0" err="1">
                <a:solidFill>
                  <a:srgbClr val="000000"/>
                </a:solidFill>
                <a:uFill>
                  <a:solidFill>
                    <a:srgbClr val="FFFFFF"/>
                  </a:solidFill>
                </a:uFill>
                <a:latin typeface="+mn-lt"/>
                <a:ea typeface="+mn-ea"/>
              </a:rPr>
              <a:t>Objectives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assessed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frequency</a:t>
            </a:r>
            <a:r>
              <a:rPr lang="es-ES" sz="1200" b="0" strike="noStrike" spc="-1" dirty="0">
                <a:solidFill>
                  <a:srgbClr val="000000"/>
                </a:solidFill>
                <a:uFill>
                  <a:solidFill>
                    <a:srgbClr val="FFFFFF"/>
                  </a:solidFill>
                </a:uFill>
                <a:latin typeface="+mn-lt"/>
                <a:ea typeface="+mn-ea"/>
              </a:rPr>
              <a:t> of off-</a:t>
            </a:r>
            <a:r>
              <a:rPr lang="es-ES" sz="1200" b="0" strike="noStrike" spc="-1" dirty="0" err="1">
                <a:solidFill>
                  <a:srgbClr val="000000"/>
                </a:solidFill>
                <a:uFill>
                  <a:solidFill>
                    <a:srgbClr val="FFFFFF"/>
                  </a:solidFill>
                </a:uFill>
                <a:latin typeface="+mn-lt"/>
                <a:ea typeface="+mn-ea"/>
              </a:rPr>
              <a:t>label</a:t>
            </a:r>
            <a:r>
              <a:rPr lang="es-ES" sz="1200" b="0" strike="noStrike" spc="-1" dirty="0">
                <a:solidFill>
                  <a:srgbClr val="000000"/>
                </a:solidFill>
                <a:uFill>
                  <a:solidFill>
                    <a:srgbClr val="FFFFFF"/>
                  </a:solidFill>
                </a:uFill>
                <a:latin typeface="+mn-lt"/>
                <a:ea typeface="+mn-ea"/>
              </a:rPr>
              <a:t> NOAC doses </a:t>
            </a:r>
            <a:r>
              <a:rPr lang="es-ES" sz="1200" b="0" strike="noStrike" spc="-1" dirty="0" err="1">
                <a:solidFill>
                  <a:srgbClr val="000000"/>
                </a:solidFill>
                <a:uFill>
                  <a:solidFill>
                    <a:srgbClr val="FFFFFF"/>
                  </a:solidFill>
                </a:uFill>
                <a:latin typeface="+mn-lt"/>
                <a:ea typeface="+mn-ea"/>
              </a:rPr>
              <a:t>among</a:t>
            </a:r>
            <a:r>
              <a:rPr lang="es-ES" sz="1200" b="0" strike="noStrike" spc="-1" dirty="0">
                <a:solidFill>
                  <a:srgbClr val="000000"/>
                </a:solidFill>
                <a:uFill>
                  <a:solidFill>
                    <a:srgbClr val="FFFFFF"/>
                  </a:solidFill>
                </a:uFill>
                <a:latin typeface="+mn-lt"/>
                <a:ea typeface="+mn-ea"/>
              </a:rPr>
              <a:t> AF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associations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between</a:t>
            </a:r>
            <a:r>
              <a:rPr lang="es-ES" sz="1200" b="0" strike="noStrike" spc="-1" dirty="0">
                <a:solidFill>
                  <a:srgbClr val="000000"/>
                </a:solidFill>
                <a:uFill>
                  <a:solidFill>
                    <a:srgbClr val="FFFFFF"/>
                  </a:solidFill>
                </a:uFill>
                <a:latin typeface="+mn-lt"/>
                <a:ea typeface="+mn-ea"/>
              </a:rPr>
              <a:t> off-</a:t>
            </a:r>
            <a:r>
              <a:rPr lang="es-ES" sz="1200" b="0" strike="noStrike" spc="-1" dirty="0" err="1">
                <a:solidFill>
                  <a:srgbClr val="000000"/>
                </a:solidFill>
                <a:uFill>
                  <a:solidFill>
                    <a:srgbClr val="FFFFFF"/>
                  </a:solidFill>
                </a:uFill>
                <a:latin typeface="+mn-lt"/>
                <a:ea typeface="+mn-ea"/>
              </a:rPr>
              <a:t>label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therapy</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clinical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outcomes</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community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practice</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spc="-1" dirty="0" err="1">
                <a:solidFill>
                  <a:srgbClr val="000000"/>
                </a:solidFill>
                <a:uFill>
                  <a:solidFill>
                    <a:srgbClr val="FFFFFF"/>
                  </a:solidFill>
                </a:uFill>
                <a:latin typeface="+mn-lt"/>
                <a:ea typeface="+mn-ea"/>
              </a:rPr>
              <a:t>Methods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evaluated</a:t>
            </a:r>
            <a:r>
              <a:rPr lang="es-ES" sz="1200" b="0" strike="noStrike" spc="-1" dirty="0">
                <a:solidFill>
                  <a:srgbClr val="000000"/>
                </a:solidFill>
                <a:uFill>
                  <a:solidFill>
                    <a:srgbClr val="FFFFFF"/>
                  </a:solidFill>
                </a:uFill>
                <a:latin typeface="+mn-lt"/>
                <a:ea typeface="+mn-ea"/>
              </a:rPr>
              <a:t> 5,738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 NOAC at 242 ORBIT-AF II (</a:t>
            </a:r>
            <a:r>
              <a:rPr lang="es-ES" sz="1200" b="0" strike="noStrike" spc="-1" dirty="0" err="1">
                <a:solidFill>
                  <a:srgbClr val="000000"/>
                </a:solidFill>
                <a:uFill>
                  <a:solidFill>
                    <a:srgbClr val="FFFFFF"/>
                  </a:solidFill>
                </a:uFill>
                <a:latin typeface="+mn-lt"/>
                <a:ea typeface="+mn-ea"/>
              </a:rPr>
              <a:t>Outcomes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Registry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Better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Informed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Treatment</a:t>
            </a:r>
            <a:r>
              <a:rPr lang="es-ES" sz="1200" b="0" strike="noStrike" spc="-1" dirty="0">
                <a:solidFill>
                  <a:srgbClr val="000000"/>
                </a:solidFill>
                <a:uFill>
                  <a:solidFill>
                    <a:srgbClr val="FFFFFF"/>
                  </a:solidFill>
                </a:uFill>
                <a:latin typeface="+mn-lt"/>
                <a:ea typeface="+mn-ea"/>
              </a:rPr>
              <a:t> of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phase</a:t>
            </a:r>
            <a:r>
              <a:rPr lang="es-ES" sz="1200" b="0" strike="noStrike" spc="-1" dirty="0">
                <a:solidFill>
                  <a:srgbClr val="000000"/>
                </a:solidFill>
                <a:uFill>
                  <a:solidFill>
                    <a:srgbClr val="FFFFFF"/>
                  </a:solidFill>
                </a:uFill>
                <a:latin typeface="+mn-lt"/>
                <a:ea typeface="+mn-ea"/>
              </a:rPr>
              <a:t> II) </a:t>
            </a:r>
            <a:r>
              <a:rPr lang="es-ES" sz="1200" b="0" strike="noStrike" spc="-1" dirty="0" err="1">
                <a:solidFill>
                  <a:srgbClr val="000000"/>
                </a:solidFill>
                <a:uFill>
                  <a:solidFill>
                    <a:srgbClr val="FFFFFF"/>
                  </a:solidFill>
                </a:uFill>
                <a:latin typeface="+mn-lt"/>
                <a:ea typeface="+mn-ea"/>
              </a:rPr>
              <a:t>sites</a:t>
            </a:r>
            <a:r>
              <a:rPr lang="es-ES" sz="1200" b="0" strike="noStrike" spc="-1" dirty="0">
                <a:solidFill>
                  <a:srgbClr val="000000"/>
                </a:solidFill>
                <a:uFill>
                  <a:solidFill>
                    <a:srgbClr val="FFFFFF"/>
                  </a:solidFill>
                </a:uFill>
                <a:latin typeface="+mn-lt"/>
                <a:ea typeface="+mn-ea"/>
              </a:rPr>
              <a:t>. NOAC doses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classified</a:t>
            </a:r>
            <a:r>
              <a:rPr lang="es-ES" sz="1200" b="0" strike="noStrike" spc="-1" dirty="0">
                <a:solidFill>
                  <a:srgbClr val="000000"/>
                </a:solidFill>
                <a:uFill>
                  <a:solidFill>
                    <a:srgbClr val="FFFFFF"/>
                  </a:solidFill>
                </a:uFill>
                <a:latin typeface="+mn-lt"/>
                <a:ea typeface="+mn-ea"/>
              </a:rPr>
              <a:t> as </a:t>
            </a:r>
            <a:r>
              <a:rPr lang="es-ES" sz="1200" b="0" strike="noStrike" spc="-1" dirty="0" err="1">
                <a:solidFill>
                  <a:srgbClr val="000000"/>
                </a:solidFill>
                <a:uFill>
                  <a:solidFill>
                    <a:srgbClr val="FFFFFF"/>
                  </a:solidFill>
                </a:uFill>
                <a:latin typeface="+mn-lt"/>
                <a:ea typeface="+mn-ea"/>
              </a:rPr>
              <a:t>either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underdosed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overdosed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consistent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Food</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Drug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Administration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labeling</a:t>
            </a:r>
            <a:r>
              <a:rPr lang="es-ES" sz="1200" b="0" strike="noStrike" spc="-1" dirty="0">
                <a:solidFill>
                  <a:srgbClr val="000000"/>
                </a:solidFill>
                <a:uFill>
                  <a:solidFill>
                    <a:srgbClr val="FFFFFF"/>
                  </a:solidFill>
                </a:uFill>
                <a:latin typeface="+mn-lt"/>
                <a:ea typeface="+mn-ea"/>
              </a:rPr>
              <a:t>. Longitudinal </a:t>
            </a:r>
            <a:r>
              <a:rPr lang="es-ES" sz="1200" b="0" strike="noStrike" spc="-1" dirty="0" err="1">
                <a:solidFill>
                  <a:srgbClr val="000000"/>
                </a:solidFill>
                <a:uFill>
                  <a:solidFill>
                    <a:srgbClr val="FFFFFF"/>
                  </a:solidFill>
                </a:uFill>
                <a:latin typeface="+mn-lt"/>
                <a:ea typeface="+mn-ea"/>
              </a:rPr>
              <a:t>outcomes</a:t>
            </a:r>
            <a:r>
              <a:rPr lang="es-ES" sz="1200" b="0" strike="noStrike" spc="-1" dirty="0">
                <a:solidFill>
                  <a:srgbClr val="000000"/>
                </a:solidFill>
                <a:uFill>
                  <a:solidFill>
                    <a:srgbClr val="FFFFFF"/>
                  </a:solidFill>
                </a:uFill>
                <a:latin typeface="+mn-lt"/>
                <a:ea typeface="+mn-ea"/>
              </a:rPr>
              <a:t> (median </a:t>
            </a:r>
            <a:r>
              <a:rPr lang="es-ES" sz="1200" b="0" strike="noStrike" spc="-1" dirty="0" err="1">
                <a:solidFill>
                  <a:srgbClr val="000000"/>
                </a:solidFill>
                <a:uFill>
                  <a:solidFill>
                    <a:srgbClr val="FFFFFF"/>
                  </a:solidFill>
                </a:uFill>
                <a:latin typeface="+mn-lt"/>
                <a:ea typeface="+mn-ea"/>
              </a:rPr>
              <a:t>follow</a:t>
            </a:r>
            <a:r>
              <a:rPr lang="es-ES" sz="1200" b="0" strike="noStrike" spc="-1" dirty="0">
                <a:solidFill>
                  <a:srgbClr val="000000"/>
                </a:solidFill>
                <a:uFill>
                  <a:solidFill>
                    <a:srgbClr val="FFFFFF"/>
                  </a:solidFill>
                </a:uFill>
                <a:latin typeface="+mn-lt"/>
                <a:ea typeface="+mn-ea"/>
              </a:rPr>
              <a:t>-up: 0.99 </a:t>
            </a:r>
            <a:r>
              <a:rPr lang="es-ES" sz="1200" b="0" strike="noStrike" spc="-1" dirty="0" err="1">
                <a:solidFill>
                  <a:srgbClr val="000000"/>
                </a:solidFill>
                <a:uFill>
                  <a:solidFill>
                    <a:srgbClr val="FFFFFF"/>
                  </a:solidFill>
                </a:uFill>
                <a:latin typeface="+mn-lt"/>
                <a:ea typeface="+mn-ea"/>
              </a:rPr>
              <a:t>years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included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systemic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embolism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myocardial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infarction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major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(International </a:t>
            </a:r>
            <a:r>
              <a:rPr lang="es-ES" sz="1200" b="0" strike="noStrike" spc="-1" dirty="0" err="1">
                <a:solidFill>
                  <a:srgbClr val="000000"/>
                </a:solidFill>
                <a:uFill>
                  <a:solidFill>
                    <a:srgbClr val="FFFFFF"/>
                  </a:solidFill>
                </a:uFill>
                <a:latin typeface="+mn-lt"/>
                <a:ea typeface="+mn-ea"/>
              </a:rPr>
              <a:t>Society</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Thrombosis</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Haemostasis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criteria</a:t>
            </a:r>
            <a:r>
              <a:rPr lang="es-ES" sz="1200" b="0" strike="noStrike" spc="-1" dirty="0">
                <a:solidFill>
                  <a:srgbClr val="000000"/>
                </a:solidFill>
                <a:uFill>
                  <a:solidFill>
                    <a:srgbClr val="FFFFFF"/>
                  </a:solidFill>
                </a:uFill>
                <a:latin typeface="+mn-lt"/>
                <a:ea typeface="+mn-ea"/>
              </a:rPr>
              <a:t>), cause-</a:t>
            </a:r>
            <a:r>
              <a:rPr lang="es-ES" sz="1200" b="0" strike="noStrike" spc="-1" dirty="0" err="1">
                <a:solidFill>
                  <a:srgbClr val="000000"/>
                </a:solidFill>
                <a:uFill>
                  <a:solidFill>
                    <a:srgbClr val="FFFFFF"/>
                  </a:solidFill>
                </a:uFill>
                <a:latin typeface="+mn-lt"/>
                <a:ea typeface="+mn-ea"/>
              </a:rPr>
              <a:t>specific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hospitalization</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all</a:t>
            </a:r>
            <a:r>
              <a:rPr lang="es-ES" sz="1200" b="0" strike="noStrike" spc="-1" dirty="0">
                <a:solidFill>
                  <a:srgbClr val="000000"/>
                </a:solidFill>
                <a:uFill>
                  <a:solidFill>
                    <a:srgbClr val="FFFFFF"/>
                  </a:solidFill>
                </a:uFill>
                <a:latin typeface="+mn-lt"/>
                <a:ea typeface="+mn-ea"/>
              </a:rPr>
              <a:t>-cause </a:t>
            </a:r>
            <a:r>
              <a:rPr lang="es-ES" sz="1200" b="0" strike="noStrike" spc="-1" dirty="0" err="1">
                <a:solidFill>
                  <a:srgbClr val="000000"/>
                </a:solidFill>
                <a:uFill>
                  <a:solidFill>
                    <a:srgbClr val="FFFFFF"/>
                  </a:solidFill>
                </a:uFill>
                <a:latin typeface="+mn-lt"/>
                <a:ea typeface="+mn-ea"/>
              </a:rPr>
              <a:t>mortality</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spc="-1" dirty="0" err="1">
                <a:solidFill>
                  <a:srgbClr val="000000"/>
                </a:solidFill>
                <a:uFill>
                  <a:solidFill>
                    <a:srgbClr val="FFFFFF"/>
                  </a:solidFill>
                </a:uFill>
                <a:latin typeface="+mn-lt"/>
                <a:ea typeface="+mn-ea"/>
              </a:rPr>
              <a:t>Results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Overall</a:t>
            </a:r>
            <a:r>
              <a:rPr lang="es-ES" sz="1200" b="0" strike="noStrike" spc="-1" dirty="0">
                <a:solidFill>
                  <a:srgbClr val="000000"/>
                </a:solidFill>
                <a:uFill>
                  <a:solidFill>
                    <a:srgbClr val="FFFFFF"/>
                  </a:solidFill>
                </a:uFill>
                <a:latin typeface="+mn-lt"/>
                <a:ea typeface="+mn-ea"/>
              </a:rPr>
              <a:t>, 541 NOAC-</a:t>
            </a:r>
            <a:r>
              <a:rPr lang="es-ES" sz="1200" b="0" strike="noStrike" spc="-1" dirty="0" err="1">
                <a:solidFill>
                  <a:srgbClr val="000000"/>
                </a:solidFill>
                <a:uFill>
                  <a:solidFill>
                    <a:srgbClr val="FFFFFF"/>
                  </a:solidFill>
                </a:uFill>
                <a:latin typeface="+mn-lt"/>
                <a:ea typeface="+mn-ea"/>
              </a:rPr>
              <a:t>treated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(9.4%)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underdosed</a:t>
            </a:r>
            <a:r>
              <a:rPr lang="es-ES" sz="1200" b="0" strike="noStrike" spc="-1" dirty="0">
                <a:solidFill>
                  <a:srgbClr val="000000"/>
                </a:solidFill>
                <a:uFill>
                  <a:solidFill>
                    <a:srgbClr val="FFFFFF"/>
                  </a:solidFill>
                </a:uFill>
                <a:latin typeface="+mn-lt"/>
                <a:ea typeface="+mn-ea"/>
              </a:rPr>
              <a:t>, 197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overdosed</a:t>
            </a:r>
            <a:r>
              <a:rPr lang="es-ES" sz="1200" b="0" strike="noStrike" spc="-1" dirty="0">
                <a:solidFill>
                  <a:srgbClr val="000000"/>
                </a:solidFill>
                <a:uFill>
                  <a:solidFill>
                    <a:srgbClr val="FFFFFF"/>
                  </a:solidFill>
                </a:uFill>
                <a:latin typeface="+mn-lt"/>
                <a:ea typeface="+mn-ea"/>
              </a:rPr>
              <a:t> (3.4%), and 5,000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according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U.S. </a:t>
            </a:r>
            <a:r>
              <a:rPr lang="es-ES" sz="1200" b="0" strike="noStrike" spc="-1" dirty="0" err="1">
                <a:solidFill>
                  <a:srgbClr val="000000"/>
                </a:solidFill>
                <a:uFill>
                  <a:solidFill>
                    <a:srgbClr val="FFFFFF"/>
                  </a:solidFill>
                </a:uFill>
                <a:latin typeface="+mn-lt"/>
                <a:ea typeface="+mn-ea"/>
              </a:rPr>
              <a:t>labeling</a:t>
            </a:r>
            <a:r>
              <a:rPr lang="es-ES" sz="1200" b="0" strike="noStrike" spc="-1" dirty="0">
                <a:solidFill>
                  <a:srgbClr val="000000"/>
                </a:solidFill>
                <a:uFill>
                  <a:solidFill>
                    <a:srgbClr val="FFFFFF"/>
                  </a:solidFill>
                </a:uFill>
                <a:latin typeface="+mn-lt"/>
                <a:ea typeface="+mn-ea"/>
              </a:rPr>
              <a:t> (87%). </a:t>
            </a:r>
            <a:r>
              <a:rPr lang="es-ES" sz="1200" b="0" strike="noStrike" spc="-1" dirty="0" err="1">
                <a:solidFill>
                  <a:srgbClr val="000000"/>
                </a:solidFill>
                <a:uFill>
                  <a:solidFill>
                    <a:srgbClr val="FFFFFF"/>
                  </a:solidFill>
                </a:uFill>
                <a:latin typeface="+mn-lt"/>
                <a:ea typeface="+mn-ea"/>
              </a:rPr>
              <a:t>Compared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receiving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recommended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receiving</a:t>
            </a:r>
            <a:r>
              <a:rPr lang="es-ES" sz="1200" b="0" strike="noStrike" spc="-1" dirty="0">
                <a:solidFill>
                  <a:srgbClr val="000000"/>
                </a:solidFill>
                <a:uFill>
                  <a:solidFill>
                    <a:srgbClr val="FFFFFF"/>
                  </a:solidFill>
                </a:uFill>
                <a:latin typeface="+mn-lt"/>
                <a:ea typeface="+mn-ea"/>
              </a:rPr>
              <a:t> off-</a:t>
            </a:r>
            <a:r>
              <a:rPr lang="es-ES" sz="1200" b="0" strike="noStrike" spc="-1" dirty="0" err="1">
                <a:solidFill>
                  <a:srgbClr val="000000"/>
                </a:solidFill>
                <a:uFill>
                  <a:solidFill>
                    <a:srgbClr val="FFFFFF"/>
                  </a:solidFill>
                </a:uFill>
                <a:latin typeface="+mn-lt"/>
                <a:ea typeface="+mn-ea"/>
              </a:rPr>
              <a:t>label</a:t>
            </a:r>
            <a:r>
              <a:rPr lang="es-ES" sz="1200" b="0" strike="noStrike" spc="-1" dirty="0">
                <a:solidFill>
                  <a:srgbClr val="000000"/>
                </a:solidFill>
                <a:uFill>
                  <a:solidFill>
                    <a:srgbClr val="FFFFFF"/>
                  </a:solidFill>
                </a:uFill>
                <a:latin typeface="+mn-lt"/>
                <a:ea typeface="+mn-ea"/>
              </a:rPr>
              <a:t> doses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older</a:t>
            </a:r>
            <a:r>
              <a:rPr lang="es-ES" sz="1200" b="0" strike="noStrike" spc="-1" dirty="0">
                <a:solidFill>
                  <a:srgbClr val="000000"/>
                </a:solidFill>
                <a:uFill>
                  <a:solidFill>
                    <a:srgbClr val="FFFFFF"/>
                  </a:solidFill>
                </a:uFill>
                <a:latin typeface="+mn-lt"/>
                <a:ea typeface="+mn-ea"/>
              </a:rPr>
              <a:t> (median: 79 and 80 </a:t>
            </a:r>
            <a:r>
              <a:rPr lang="es-ES" sz="1200" b="0" strike="noStrike" spc="-1" dirty="0" err="1">
                <a:solidFill>
                  <a:srgbClr val="000000"/>
                </a:solidFill>
                <a:uFill>
                  <a:solidFill>
                    <a:srgbClr val="FFFFFF"/>
                  </a:solidFill>
                </a:uFill>
                <a:latin typeface="+mn-lt"/>
                <a:ea typeface="+mn-ea"/>
              </a:rPr>
              <a:t>years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age</a:t>
            </a:r>
            <a:r>
              <a:rPr lang="es-ES" sz="1200" b="0" strike="noStrike" spc="-1" dirty="0">
                <a:solidFill>
                  <a:srgbClr val="000000"/>
                </a:solidFill>
                <a:uFill>
                  <a:solidFill>
                    <a:srgbClr val="FFFFFF"/>
                  </a:solidFill>
                </a:uFill>
                <a:latin typeface="+mn-lt"/>
                <a:ea typeface="+mn-ea"/>
              </a:rPr>
              <a:t> vs. 70 </a:t>
            </a:r>
            <a:r>
              <a:rPr lang="es-ES" sz="1200" b="0" strike="noStrike" spc="-1" dirty="0" err="1">
                <a:solidFill>
                  <a:srgbClr val="000000"/>
                </a:solidFill>
                <a:uFill>
                  <a:solidFill>
                    <a:srgbClr val="FFFFFF"/>
                  </a:solidFill>
                </a:uFill>
                <a:latin typeface="+mn-lt"/>
                <a:ea typeface="+mn-ea"/>
              </a:rPr>
              <a:t>years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age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respectively</a:t>
            </a:r>
            <a:r>
              <a:rPr lang="es-ES" sz="1200" b="0" strike="noStrike" spc="-1" dirty="0">
                <a:solidFill>
                  <a:srgbClr val="000000"/>
                </a:solidFill>
                <a:uFill>
                  <a:solidFill>
                    <a:srgbClr val="FFFFFF"/>
                  </a:solidFill>
                </a:uFill>
                <a:latin typeface="+mn-lt"/>
                <a:ea typeface="+mn-ea"/>
              </a:rPr>
              <a:t>; p &lt; 0.0001), more </a:t>
            </a:r>
            <a:r>
              <a:rPr lang="es-ES" sz="1200" b="0" strike="noStrike" spc="-1" dirty="0" err="1">
                <a:solidFill>
                  <a:srgbClr val="000000"/>
                </a:solidFill>
                <a:uFill>
                  <a:solidFill>
                    <a:srgbClr val="FFFFFF"/>
                  </a:solidFill>
                </a:uFill>
                <a:latin typeface="+mn-lt"/>
                <a:ea typeface="+mn-ea"/>
              </a:rPr>
              <a:t>likely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female</a:t>
            </a:r>
            <a:r>
              <a:rPr lang="es-ES" sz="1200" b="0" strike="noStrike" spc="-1" dirty="0">
                <a:solidFill>
                  <a:srgbClr val="000000"/>
                </a:solidFill>
                <a:uFill>
                  <a:solidFill>
                    <a:srgbClr val="FFFFFF"/>
                  </a:solidFill>
                </a:uFill>
                <a:latin typeface="+mn-lt"/>
                <a:ea typeface="+mn-ea"/>
              </a:rPr>
              <a:t> (48% and 67% vs. 40%, </a:t>
            </a:r>
            <a:r>
              <a:rPr lang="es-ES" sz="1200" b="0" strike="noStrike" spc="-1" dirty="0" err="1">
                <a:solidFill>
                  <a:srgbClr val="000000"/>
                </a:solidFill>
                <a:uFill>
                  <a:solidFill>
                    <a:srgbClr val="FFFFFF"/>
                  </a:solidFill>
                </a:uFill>
                <a:latin typeface="+mn-lt"/>
                <a:ea typeface="+mn-ea"/>
              </a:rPr>
              <a:t>respectively</a:t>
            </a:r>
            <a:r>
              <a:rPr lang="es-ES" sz="1200" b="0" strike="noStrike" spc="-1" dirty="0">
                <a:solidFill>
                  <a:srgbClr val="000000"/>
                </a:solidFill>
                <a:uFill>
                  <a:solidFill>
                    <a:srgbClr val="FFFFFF"/>
                  </a:solidFill>
                </a:uFill>
                <a:latin typeface="+mn-lt"/>
                <a:ea typeface="+mn-ea"/>
              </a:rPr>
              <a:t>; p &lt; 0.0001), </a:t>
            </a:r>
            <a:r>
              <a:rPr lang="es-ES" sz="1200" b="0" strike="noStrike" spc="-1" dirty="0" err="1">
                <a:solidFill>
                  <a:srgbClr val="000000"/>
                </a:solidFill>
                <a:uFill>
                  <a:solidFill>
                    <a:srgbClr val="FFFFFF"/>
                  </a:solidFill>
                </a:uFill>
                <a:latin typeface="+mn-lt"/>
                <a:ea typeface="+mn-ea"/>
              </a:rPr>
              <a:t>less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likely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electrophysiologist</a:t>
            </a:r>
            <a:r>
              <a:rPr lang="es-ES" sz="1200" b="0" strike="noStrike" spc="-1" dirty="0">
                <a:solidFill>
                  <a:srgbClr val="000000"/>
                </a:solidFill>
                <a:uFill>
                  <a:solidFill>
                    <a:srgbClr val="FFFFFF"/>
                  </a:solidFill>
                </a:uFill>
                <a:latin typeface="+mn-lt"/>
                <a:ea typeface="+mn-ea"/>
              </a:rPr>
              <a:t> (18% and 19% vs. 27%, </a:t>
            </a:r>
            <a:r>
              <a:rPr lang="es-ES" sz="1200" b="0" strike="noStrike" spc="-1" dirty="0" err="1">
                <a:solidFill>
                  <a:srgbClr val="000000"/>
                </a:solidFill>
                <a:uFill>
                  <a:solidFill>
                    <a:srgbClr val="FFFFFF"/>
                  </a:solidFill>
                </a:uFill>
                <a:latin typeface="+mn-lt"/>
                <a:ea typeface="+mn-ea"/>
              </a:rPr>
              <a:t>respectively</a:t>
            </a:r>
            <a:r>
              <a:rPr lang="es-ES" sz="1200" b="0" strike="noStrike" spc="-1" dirty="0">
                <a:solidFill>
                  <a:srgbClr val="000000"/>
                </a:solidFill>
                <a:uFill>
                  <a:solidFill>
                    <a:srgbClr val="FFFFFF"/>
                  </a:solidFill>
                </a:uFill>
                <a:latin typeface="+mn-lt"/>
                <a:ea typeface="+mn-ea"/>
              </a:rPr>
              <a:t>; p &lt; 0.0001), and </a:t>
            </a:r>
            <a:r>
              <a:rPr lang="es-ES" sz="1200" b="0" strike="noStrike" spc="-1" dirty="0" err="1">
                <a:solidFill>
                  <a:srgbClr val="000000"/>
                </a:solidFill>
                <a:uFill>
                  <a:solidFill>
                    <a:srgbClr val="FFFFFF"/>
                  </a:solidFill>
                </a:uFill>
                <a:latin typeface="+mn-lt"/>
                <a:ea typeface="+mn-ea"/>
              </a:rPr>
              <a:t>had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higher</a:t>
            </a:r>
            <a:r>
              <a:rPr lang="es-ES" sz="1200" b="0" strike="noStrike" spc="-1" dirty="0">
                <a:solidFill>
                  <a:srgbClr val="000000"/>
                </a:solidFill>
                <a:uFill>
                  <a:solidFill>
                    <a:srgbClr val="FFFFFF"/>
                  </a:solidFill>
                </a:uFill>
                <a:latin typeface="+mn-lt"/>
                <a:ea typeface="+mn-ea"/>
              </a:rPr>
              <a:t> CHA</a:t>
            </a:r>
            <a:r>
              <a:rPr lang="es-ES" sz="1200" b="0" strike="noStrike" spc="-1" baseline="-25000" dirty="0">
                <a:solidFill>
                  <a:srgbClr val="000000"/>
                </a:solidFill>
                <a:uFill>
                  <a:solidFill>
                    <a:srgbClr val="FFFFFF"/>
                  </a:solidFill>
                </a:uFill>
                <a:latin typeface="+mn-lt"/>
                <a:ea typeface="+mn-ea"/>
              </a:rPr>
              <a:t>2</a:t>
            </a:r>
            <a:r>
              <a:rPr lang="es-ES" sz="1200" b="0" strike="noStrike" spc="-1" dirty="0">
                <a:solidFill>
                  <a:srgbClr val="000000"/>
                </a:solidFill>
                <a:uFill>
                  <a:solidFill>
                    <a:srgbClr val="FFFFFF"/>
                  </a:solidFill>
                </a:uFill>
                <a:latin typeface="+mn-lt"/>
                <a:ea typeface="+mn-ea"/>
              </a:rPr>
              <a:t>DS</a:t>
            </a:r>
            <a:r>
              <a:rPr lang="es-ES" sz="1200" b="0" strike="noStrike" spc="-1" baseline="-25000" dirty="0">
                <a:solidFill>
                  <a:srgbClr val="000000"/>
                </a:solidFill>
                <a:uFill>
                  <a:solidFill>
                    <a:srgbClr val="FFFFFF"/>
                  </a:solidFill>
                </a:uFill>
                <a:latin typeface="+mn-lt"/>
                <a:ea typeface="+mn-ea"/>
              </a:rPr>
              <a:t>2</a:t>
            </a:r>
            <a:r>
              <a:rPr lang="es-ES" sz="1200" b="0" strike="noStrike" spc="-1" dirty="0">
                <a:solidFill>
                  <a:srgbClr val="000000"/>
                </a:solidFill>
                <a:uFill>
                  <a:solidFill>
                    <a:srgbClr val="FFFFFF"/>
                  </a:solidFill>
                </a:uFill>
                <a:latin typeface="+mn-lt"/>
                <a:ea typeface="+mn-ea"/>
              </a:rPr>
              <a:t>-VASc scores (96% and 97% ≥2 vs. 86%, </a:t>
            </a:r>
            <a:r>
              <a:rPr lang="es-ES" sz="1200" b="0" strike="noStrike" spc="-1" dirty="0" err="1">
                <a:solidFill>
                  <a:srgbClr val="000000"/>
                </a:solidFill>
                <a:uFill>
                  <a:solidFill>
                    <a:srgbClr val="FFFFFF"/>
                  </a:solidFill>
                </a:uFill>
                <a:latin typeface="+mn-lt"/>
                <a:ea typeface="+mn-ea"/>
              </a:rPr>
              <a:t>respectively</a:t>
            </a:r>
            <a:r>
              <a:rPr lang="es-ES" sz="1200" b="0" strike="noStrike" spc="-1" dirty="0">
                <a:solidFill>
                  <a:srgbClr val="000000"/>
                </a:solidFill>
                <a:uFill>
                  <a:solidFill>
                    <a:srgbClr val="FFFFFF"/>
                  </a:solidFill>
                </a:uFill>
                <a:latin typeface="+mn-lt"/>
                <a:ea typeface="+mn-ea"/>
              </a:rPr>
              <a:t>; p &lt; 0.0001) and </a:t>
            </a:r>
            <a:r>
              <a:rPr lang="es-ES" sz="1200" b="0" strike="noStrike" spc="-1" dirty="0" err="1">
                <a:solidFill>
                  <a:srgbClr val="000000"/>
                </a:solidFill>
                <a:uFill>
                  <a:solidFill>
                    <a:srgbClr val="FFFFFF"/>
                  </a:solidFill>
                </a:uFill>
                <a:latin typeface="+mn-lt"/>
                <a:ea typeface="+mn-ea"/>
              </a:rPr>
              <a:t>higher</a:t>
            </a:r>
            <a:r>
              <a:rPr lang="es-ES" sz="1200" b="0" strike="noStrike" spc="-1" dirty="0">
                <a:solidFill>
                  <a:srgbClr val="000000"/>
                </a:solidFill>
                <a:uFill>
                  <a:solidFill>
                    <a:srgbClr val="FFFFFF"/>
                  </a:solidFill>
                </a:uFill>
                <a:latin typeface="+mn-lt"/>
                <a:ea typeface="+mn-ea"/>
              </a:rPr>
              <a:t> ORBIT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scores (25% and 31% &gt;4 vs. 11%, </a:t>
            </a:r>
            <a:r>
              <a:rPr lang="es-ES" sz="1200" b="0" strike="noStrike" spc="-1" dirty="0" err="1">
                <a:solidFill>
                  <a:srgbClr val="000000"/>
                </a:solidFill>
                <a:uFill>
                  <a:solidFill>
                    <a:srgbClr val="FFFFFF"/>
                  </a:solidFill>
                </a:uFill>
                <a:latin typeface="+mn-lt"/>
                <a:ea typeface="+mn-ea"/>
              </a:rPr>
              <a:t>respectively</a:t>
            </a:r>
            <a:r>
              <a:rPr lang="es-ES" sz="1200" b="0" strike="noStrike" spc="-1" dirty="0">
                <a:solidFill>
                  <a:srgbClr val="000000"/>
                </a:solidFill>
                <a:uFill>
                  <a:solidFill>
                    <a:srgbClr val="FFFFFF"/>
                  </a:solidFill>
                </a:uFill>
                <a:latin typeface="+mn-lt"/>
                <a:ea typeface="+mn-ea"/>
              </a:rPr>
              <a:t>; p &lt; 0.0001). </a:t>
            </a:r>
            <a:r>
              <a:rPr lang="es-ES" sz="1200" b="0" strike="noStrike" spc="-1" dirty="0" err="1">
                <a:solidFill>
                  <a:srgbClr val="000000"/>
                </a:solidFill>
                <a:uFill>
                  <a:solidFill>
                    <a:srgbClr val="FFFFFF"/>
                  </a:solidFill>
                </a:uFill>
                <a:latin typeface="+mn-lt"/>
                <a:ea typeface="+mn-ea"/>
              </a:rPr>
              <a:t>After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adjustment</a:t>
            </a:r>
            <a:r>
              <a:rPr lang="es-ES" sz="1200" b="0" strike="noStrike" spc="-1" dirty="0">
                <a:solidFill>
                  <a:srgbClr val="000000"/>
                </a:solidFill>
                <a:uFill>
                  <a:solidFill>
                    <a:srgbClr val="FFFFFF"/>
                  </a:solidFill>
                </a:uFill>
                <a:latin typeface="+mn-lt"/>
                <a:ea typeface="+mn-ea"/>
              </a:rPr>
              <a:t>, NOAC </a:t>
            </a:r>
            <a:r>
              <a:rPr lang="es-ES" sz="1200" b="0" strike="noStrike" spc="-1" dirty="0" err="1">
                <a:solidFill>
                  <a:srgbClr val="000000"/>
                </a:solidFill>
                <a:uFill>
                  <a:solidFill>
                    <a:srgbClr val="FFFFFF"/>
                  </a:solidFill>
                </a:uFill>
                <a:latin typeface="+mn-lt"/>
                <a:ea typeface="+mn-ea"/>
              </a:rPr>
              <a:t>overdosing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all</a:t>
            </a:r>
            <a:r>
              <a:rPr lang="es-ES" sz="1200" b="0" strike="noStrike" spc="-1" dirty="0">
                <a:solidFill>
                  <a:srgbClr val="000000"/>
                </a:solidFill>
                <a:uFill>
                  <a:solidFill>
                    <a:srgbClr val="FFFFFF"/>
                  </a:solidFill>
                </a:uFill>
                <a:latin typeface="+mn-lt"/>
                <a:ea typeface="+mn-ea"/>
              </a:rPr>
              <a:t>-cause </a:t>
            </a:r>
            <a:r>
              <a:rPr lang="es-ES" sz="1200" b="0" strike="noStrike" spc="-1" dirty="0" err="1">
                <a:solidFill>
                  <a:srgbClr val="000000"/>
                </a:solidFill>
                <a:uFill>
                  <a:solidFill>
                    <a:srgbClr val="FFFFFF"/>
                  </a:solidFill>
                </a:uFill>
                <a:latin typeface="+mn-lt"/>
                <a:ea typeface="+mn-ea"/>
              </a:rPr>
              <a:t>mortality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compared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recommended</a:t>
            </a:r>
            <a:r>
              <a:rPr lang="es-ES" sz="1200" b="0" strike="noStrike" spc="-1" dirty="0">
                <a:solidFill>
                  <a:srgbClr val="000000"/>
                </a:solidFill>
                <a:uFill>
                  <a:solidFill>
                    <a:srgbClr val="FFFFFF"/>
                  </a:solidFill>
                </a:uFill>
                <a:latin typeface="+mn-lt"/>
                <a:ea typeface="+mn-ea"/>
              </a:rPr>
              <a:t> doses (</a:t>
            </a:r>
            <a:r>
              <a:rPr lang="es-ES" sz="1200" b="0" strike="noStrike" spc="-1" dirty="0" err="1">
                <a:solidFill>
                  <a:srgbClr val="000000"/>
                </a:solidFill>
                <a:uFill>
                  <a:solidFill>
                    <a:srgbClr val="FFFFFF"/>
                  </a:solidFill>
                </a:uFill>
                <a:latin typeface="+mn-lt"/>
                <a:ea typeface="+mn-ea"/>
              </a:rPr>
              <a:t>adjusted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hazard</a:t>
            </a:r>
            <a:r>
              <a:rPr lang="es-ES" sz="1200" b="0" strike="noStrike" spc="-1" dirty="0">
                <a:solidFill>
                  <a:srgbClr val="000000"/>
                </a:solidFill>
                <a:uFill>
                  <a:solidFill>
                    <a:srgbClr val="FFFFFF"/>
                  </a:solidFill>
                </a:uFill>
                <a:latin typeface="+mn-lt"/>
                <a:ea typeface="+mn-ea"/>
              </a:rPr>
              <a:t> ratio: 1.91; 95% </a:t>
            </a:r>
            <a:r>
              <a:rPr lang="es-ES" sz="1200" b="0" strike="noStrike" spc="-1" dirty="0" err="1">
                <a:solidFill>
                  <a:srgbClr val="000000"/>
                </a:solidFill>
                <a:uFill>
                  <a:solidFill>
                    <a:srgbClr val="FFFFFF"/>
                  </a:solidFill>
                </a:uFill>
                <a:latin typeface="+mn-lt"/>
                <a:ea typeface="+mn-ea"/>
              </a:rPr>
              <a:t>confidence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interval</a:t>
            </a:r>
            <a:r>
              <a:rPr lang="es-ES" sz="1200" b="0" strike="noStrike" spc="-1" dirty="0">
                <a:solidFill>
                  <a:srgbClr val="000000"/>
                </a:solidFill>
                <a:uFill>
                  <a:solidFill>
                    <a:srgbClr val="FFFFFF"/>
                  </a:solidFill>
                </a:uFill>
                <a:latin typeface="+mn-lt"/>
                <a:ea typeface="+mn-ea"/>
              </a:rPr>
              <a:t> [CI]: 1.02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3.60; p = 0.04). </a:t>
            </a:r>
            <a:r>
              <a:rPr lang="es-ES" sz="1200" b="0" strike="noStrike" spc="-1" dirty="0" err="1">
                <a:solidFill>
                  <a:srgbClr val="000000"/>
                </a:solidFill>
                <a:uFill>
                  <a:solidFill>
                    <a:srgbClr val="FFFFFF"/>
                  </a:solidFill>
                </a:uFill>
                <a:latin typeface="+mn-lt"/>
                <a:ea typeface="+mn-ea"/>
              </a:rPr>
              <a:t>Underdosing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cardiovascular </a:t>
            </a:r>
            <a:r>
              <a:rPr lang="es-ES" sz="1200" b="0" strike="noStrike" spc="-1" dirty="0" err="1">
                <a:solidFill>
                  <a:srgbClr val="000000"/>
                </a:solidFill>
                <a:uFill>
                  <a:solidFill>
                    <a:srgbClr val="FFFFFF"/>
                  </a:solidFill>
                </a:uFill>
                <a:latin typeface="+mn-lt"/>
                <a:ea typeface="+mn-ea"/>
              </a:rPr>
              <a:t>hospitalization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adjusted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hazard</a:t>
            </a:r>
            <a:r>
              <a:rPr lang="es-ES" sz="1200" b="0" strike="noStrike" spc="-1" dirty="0">
                <a:solidFill>
                  <a:srgbClr val="000000"/>
                </a:solidFill>
                <a:uFill>
                  <a:solidFill>
                    <a:srgbClr val="FFFFFF"/>
                  </a:solidFill>
                </a:uFill>
                <a:latin typeface="+mn-lt"/>
                <a:ea typeface="+mn-ea"/>
              </a:rPr>
              <a:t> ratio: 1.26; 95% CI: 1.07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1.50; p = 0.007).</a:t>
            </a:r>
            <a:endParaRPr lang="es-ES" sz="1800" b="0" strike="noStrike" spc="-1" dirty="0">
              <a:solidFill>
                <a:srgbClr val="000000"/>
              </a:solidFill>
              <a:uFill>
                <a:solidFill>
                  <a:srgbClr val="FFFFFF"/>
                </a:solidFill>
              </a:uFill>
              <a:latin typeface="Calibri"/>
            </a:endParaRPr>
          </a:p>
          <a:p>
            <a:r>
              <a:rPr lang="es-ES" sz="1200" b="1" strike="noStrike" spc="-1" dirty="0" err="1">
                <a:solidFill>
                  <a:srgbClr val="000000"/>
                </a:solidFill>
                <a:uFill>
                  <a:solidFill>
                    <a:srgbClr val="FFFFFF"/>
                  </a:solidFill>
                </a:uFill>
                <a:latin typeface="+mn-lt"/>
                <a:ea typeface="+mn-ea"/>
              </a:rPr>
              <a:t>Conclusions</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significant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minority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almost</a:t>
            </a:r>
            <a:r>
              <a:rPr lang="es-ES" sz="1200" b="0" strike="noStrike" spc="-1" dirty="0">
                <a:solidFill>
                  <a:srgbClr val="000000"/>
                </a:solidFill>
                <a:uFill>
                  <a:solidFill>
                    <a:srgbClr val="FFFFFF"/>
                  </a:solidFill>
                </a:uFill>
                <a:latin typeface="+mn-lt"/>
                <a:ea typeface="+mn-ea"/>
              </a:rPr>
              <a:t> 1 in 8) of U.S.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community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received</a:t>
            </a:r>
            <a:r>
              <a:rPr lang="es-ES" sz="1200" b="0" strike="noStrike" spc="-1" dirty="0">
                <a:solidFill>
                  <a:srgbClr val="000000"/>
                </a:solidFill>
                <a:uFill>
                  <a:solidFill>
                    <a:srgbClr val="FFFFFF"/>
                  </a:solidFill>
                </a:uFill>
                <a:latin typeface="+mn-lt"/>
                <a:ea typeface="+mn-ea"/>
              </a:rPr>
              <a:t> NOAC doses </a:t>
            </a:r>
            <a:r>
              <a:rPr lang="es-ES" sz="1200" b="0" strike="noStrike" spc="-1" dirty="0" err="1">
                <a:solidFill>
                  <a:srgbClr val="000000"/>
                </a:solidFill>
                <a:uFill>
                  <a:solidFill>
                    <a:srgbClr val="FFFFFF"/>
                  </a:solidFill>
                </a:uFill>
                <a:latin typeface="+mn-lt"/>
                <a:ea typeface="+mn-ea"/>
              </a:rPr>
              <a:t>inconsistent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labeling</a:t>
            </a:r>
            <a:r>
              <a:rPr lang="es-ES" sz="1200" b="0" strike="noStrike" spc="-1" dirty="0">
                <a:solidFill>
                  <a:srgbClr val="000000"/>
                </a:solidFill>
                <a:uFill>
                  <a:solidFill>
                    <a:srgbClr val="FFFFFF"/>
                  </a:solidFill>
                </a:uFill>
                <a:latin typeface="+mn-lt"/>
                <a:ea typeface="+mn-ea"/>
              </a:rPr>
              <a:t>. NOAC </a:t>
            </a:r>
            <a:r>
              <a:rPr lang="es-ES" sz="1200" b="0" strike="noStrike" spc="-1" dirty="0" err="1">
                <a:solidFill>
                  <a:srgbClr val="000000"/>
                </a:solidFill>
                <a:uFill>
                  <a:solidFill>
                    <a:srgbClr val="FFFFFF"/>
                  </a:solidFill>
                </a:uFill>
                <a:latin typeface="+mn-lt"/>
                <a:ea typeface="+mn-ea"/>
              </a:rPr>
              <a:t>over</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underdosing</a:t>
            </a:r>
            <a:r>
              <a:rPr lang="es-ES" sz="1200" b="0" strike="noStrike" spc="-1" dirty="0">
                <a:solidFill>
                  <a:srgbClr val="000000"/>
                </a:solidFill>
                <a:uFill>
                  <a:solidFill>
                    <a:srgbClr val="FFFFFF"/>
                  </a:solidFill>
                </a:uFill>
                <a:latin typeface="+mn-lt"/>
                <a:ea typeface="+mn-ea"/>
              </a:rPr>
              <a:t> are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adverse </a:t>
            </a:r>
            <a:r>
              <a:rPr lang="es-ES" sz="1200" b="0" strike="noStrike" spc="-1" dirty="0" err="1">
                <a:solidFill>
                  <a:srgbClr val="000000"/>
                </a:solidFill>
                <a:uFill>
                  <a:solidFill>
                    <a:srgbClr val="FFFFFF"/>
                  </a:solidFill>
                </a:uFill>
                <a:latin typeface="+mn-lt"/>
                <a:ea typeface="+mn-ea"/>
              </a:rPr>
              <a:t>events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Outcomes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Registry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Better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Informed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Treatment</a:t>
            </a:r>
            <a:r>
              <a:rPr lang="es-ES" sz="1200" b="0" strike="noStrike" spc="-1" dirty="0">
                <a:solidFill>
                  <a:srgbClr val="000000"/>
                </a:solidFill>
                <a:uFill>
                  <a:solidFill>
                    <a:srgbClr val="FFFFFF"/>
                  </a:solidFill>
                </a:uFill>
                <a:latin typeface="+mn-lt"/>
                <a:ea typeface="+mn-ea"/>
              </a:rPr>
              <a:t> of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II [ORBIT-AF II]</a:t>
            </a:r>
            <a:endParaRPr lang="es-ES" sz="1800" b="0" strike="noStrike" spc="-1" dirty="0">
              <a:solidFill>
                <a:srgbClr val="000000"/>
              </a:solidFill>
              <a:uFill>
                <a:solidFill>
                  <a:srgbClr val="FFFFFF"/>
                </a:solidFill>
              </a:uFill>
              <a:latin typeface="Calibri"/>
            </a:endParaRPr>
          </a:p>
          <a:p>
            <a:endParaRPr lang="es-ES" sz="1800" b="0" strike="noStrike" spc="-1" dirty="0">
              <a:solidFill>
                <a:srgbClr val="000000"/>
              </a:solidFill>
              <a:uFill>
                <a:solidFill>
                  <a:srgbClr val="FFFFFF"/>
                </a:solidFill>
              </a:uFill>
              <a:latin typeface="Calibri"/>
            </a:endParaRPr>
          </a:p>
        </p:txBody>
      </p:sp>
      <p:sp>
        <p:nvSpPr>
          <p:cNvPr id="340" name="TextShape 2"/>
          <p:cNvSpPr txBox="1"/>
          <p:nvPr/>
        </p:nvSpPr>
        <p:spPr>
          <a:xfrm>
            <a:off x="3884760" y="8685360"/>
            <a:ext cx="2971440" cy="456840"/>
          </a:xfrm>
          <a:prstGeom prst="rect">
            <a:avLst/>
          </a:prstGeom>
          <a:noFill/>
          <a:ln>
            <a:noFill/>
          </a:ln>
        </p:spPr>
        <p:txBody>
          <a:bodyPr anchor="b"/>
          <a:lstStyle/>
          <a:p>
            <a:pPr algn="r">
              <a:lnSpc>
                <a:spcPct val="100000"/>
              </a:lnSpc>
            </a:pPr>
            <a:fld id="{EDED9913-EDDE-41E7-B0C5-B643553F9941}" type="slidenum">
              <a:rPr lang="es-ES" sz="1200" b="0" strike="noStrike" spc="-1">
                <a:solidFill>
                  <a:srgbClr val="000000"/>
                </a:solidFill>
                <a:uFill>
                  <a:solidFill>
                    <a:srgbClr val="FFFFFF"/>
                  </a:solidFill>
                </a:uFill>
                <a:latin typeface="+mn-lt"/>
                <a:ea typeface="+mn-ea"/>
              </a:rPr>
              <a:pPr algn="r">
                <a:lnSpc>
                  <a:spcPct val="100000"/>
                </a:lnSpc>
              </a:pPr>
              <a:t>42</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1887612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s-ES">
              <a:latin typeface="Calibri" charset="0"/>
              <a:cs typeface="ＭＳ Ｐゴシック" charset="0"/>
            </a:endParaRPr>
          </a:p>
        </p:txBody>
      </p:sp>
    </p:spTree>
    <p:extLst>
      <p:ext uri="{BB962C8B-B14F-4D97-AF65-F5344CB8AC3E}">
        <p14:creationId xmlns:p14="http://schemas.microsoft.com/office/powerpoint/2010/main" val="453725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880C9AE-BC63-4166-B33C-9388343DA623}" type="slidenum">
              <a:rPr lang="es-ES" smtClean="0"/>
              <a:t>51</a:t>
            </a:fld>
            <a:endParaRPr lang="es-ES"/>
          </a:p>
        </p:txBody>
      </p:sp>
    </p:spTree>
    <p:extLst>
      <p:ext uri="{BB962C8B-B14F-4D97-AF65-F5344CB8AC3E}">
        <p14:creationId xmlns:p14="http://schemas.microsoft.com/office/powerpoint/2010/main" val="32990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laceHolder 1"/>
          <p:cNvSpPr>
            <a:spLocks noGrp="1"/>
          </p:cNvSpPr>
          <p:nvPr>
            <p:ph type="body"/>
          </p:nvPr>
        </p:nvSpPr>
        <p:spPr>
          <a:xfrm>
            <a:off x="685800" y="4343400"/>
            <a:ext cx="5486040" cy="4114440"/>
          </a:xfrm>
          <a:prstGeom prst="rect">
            <a:avLst/>
          </a:prstGeom>
        </p:spPr>
        <p:txBody>
          <a:bodyPr/>
          <a:lstStyle/>
          <a:p>
            <a:r>
              <a:rPr lang="es-ES" sz="1200" b="1" strike="noStrike" cap="all" spc="-1">
                <a:solidFill>
                  <a:srgbClr val="000000"/>
                </a:solidFill>
                <a:uFill>
                  <a:solidFill>
                    <a:srgbClr val="FFFFFF"/>
                  </a:solidFill>
                </a:uFill>
                <a:latin typeface="+mn-lt"/>
                <a:ea typeface="+mn-ea"/>
              </a:rPr>
              <a:t>BACKGROUND:</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Atrial fibrillation (AF) and chronic kidney disease share risk factors and pathophysiologic mechanisms, suggesting that two conditions have close relationships.</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METHODS: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This is a prospective community-based observational cohort study including 235,818 subjects based upon a voluntary annual health check-up program in Japan. We studied the association of kidney dysfunction at entry with subsequent new-onset AF and the association of AF at entry with the development of kidney disease.</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RESULTS: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During a follow-up of 5.9 +/- 2.4 years, AF developed in 2947 subjects (1.3%). Baseline serum creatinine and estimated glomerular filtration rate (GFR) were associated with risk of subsequent AF. The HRs (95% CI) for AF were 1.32 (1.08-1.62) and 1.57 (0.89-2.77) for GFR 30 to 59 and &lt;30 mL/min per 1.73 m(2), respectively. The effect of kidney disease on risk of new-onset AF remained significant in subjects without treated hypertension or diabetes. During the follow-up, 7791 subjects (3.3%) developed kidney dysfunction (GFR &lt;60 mL/min per 1.73 m(2)), and 11 307 subjects (4.9%) developed proteinuria. Atrial fibrillation at entry was associated with development of kidney dysfunction (HRs [95% CI], 1.77 [1.50-2.10]) and proteinuria (HR [95% CI], 2.20 [1.92-2.52]). The association persisted in subjects without treated hypertension or diabetes.</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CONCLUSIONS: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Kidney dysfunction increased the risk of new onset of AF, and AF increased the risk of development of kidney disease. This finding supports the concept that the two conditions share common abnormal molecular signaling pathways contributing to their pathogenesis.</a:t>
            </a:r>
            <a:endParaRPr lang="es-ES" sz="1800" b="0" strike="noStrike" spc="-1">
              <a:solidFill>
                <a:srgbClr val="000000"/>
              </a:solidFill>
              <a:uFill>
                <a:solidFill>
                  <a:srgbClr val="FFFFFF"/>
                </a:solidFill>
              </a:uFill>
              <a:latin typeface="Calibri"/>
            </a:endParaRPr>
          </a:p>
          <a:p>
            <a:endParaRPr lang="es-ES" sz="1800" b="0" strike="noStrike" spc="-1">
              <a:solidFill>
                <a:srgbClr val="000000"/>
              </a:solidFill>
              <a:uFill>
                <a:solidFill>
                  <a:srgbClr val="FFFFFF"/>
                </a:solidFill>
              </a:uFill>
              <a:latin typeface="Calibri"/>
            </a:endParaRPr>
          </a:p>
        </p:txBody>
      </p:sp>
      <p:sp>
        <p:nvSpPr>
          <p:cNvPr id="356" name="TextShape 2"/>
          <p:cNvSpPr txBox="1"/>
          <p:nvPr/>
        </p:nvSpPr>
        <p:spPr>
          <a:xfrm>
            <a:off x="3884760" y="8685360"/>
            <a:ext cx="2971440" cy="456840"/>
          </a:xfrm>
          <a:prstGeom prst="rect">
            <a:avLst/>
          </a:prstGeom>
          <a:noFill/>
          <a:ln>
            <a:noFill/>
          </a:ln>
        </p:spPr>
        <p:txBody>
          <a:bodyPr anchor="b"/>
          <a:lstStyle/>
          <a:p>
            <a:pPr algn="r">
              <a:lnSpc>
                <a:spcPct val="100000"/>
              </a:lnSpc>
            </a:pPr>
            <a:fld id="{74C4628F-204D-4376-877B-383DEB25954F}" type="slidenum">
              <a:rPr lang="es-ES" sz="1200" b="0" strike="noStrike" spc="-1">
                <a:solidFill>
                  <a:srgbClr val="000000"/>
                </a:solidFill>
                <a:uFill>
                  <a:solidFill>
                    <a:srgbClr val="FFFFFF"/>
                  </a:solidFill>
                </a:uFill>
                <a:latin typeface="+mn-lt"/>
                <a:ea typeface="+mn-ea"/>
              </a:rPr>
              <a:pPr algn="r">
                <a:lnSpc>
                  <a:spcPct val="100000"/>
                </a:lnSpc>
              </a:pPr>
              <a:t>15</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3062786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880C9AE-BC63-4166-B33C-9388343DA623}" type="slidenum">
              <a:rPr lang="es-ES" smtClean="0"/>
              <a:t>53</a:t>
            </a:fld>
            <a:endParaRPr lang="es-ES"/>
          </a:p>
        </p:txBody>
      </p:sp>
    </p:spTree>
    <p:extLst>
      <p:ext uri="{BB962C8B-B14F-4D97-AF65-F5344CB8AC3E}">
        <p14:creationId xmlns:p14="http://schemas.microsoft.com/office/powerpoint/2010/main" val="1763786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100000"/>
              </a:lnSpc>
            </a:pPr>
            <a:endParaRPr lang="es-ES" dirty="0"/>
          </a:p>
        </p:txBody>
      </p:sp>
      <p:sp>
        <p:nvSpPr>
          <p:cNvPr id="4" name="3 Marcador de número de diapositiva"/>
          <p:cNvSpPr>
            <a:spLocks noGrp="1"/>
          </p:cNvSpPr>
          <p:nvPr>
            <p:ph type="sldNum" sz="quarter" idx="10"/>
          </p:nvPr>
        </p:nvSpPr>
        <p:spPr/>
        <p:txBody>
          <a:bodyPr/>
          <a:lstStyle/>
          <a:p>
            <a:fld id="{8C6692D7-C746-4356-8A06-282F66C2F81A}" type="slidenum">
              <a:rPr lang="es-ES" smtClean="0"/>
              <a:pPr/>
              <a:t>59</a:t>
            </a:fld>
            <a:endParaRPr lang="es-ES"/>
          </a:p>
        </p:txBody>
      </p:sp>
    </p:spTree>
    <p:extLst>
      <p:ext uri="{BB962C8B-B14F-4D97-AF65-F5344CB8AC3E}">
        <p14:creationId xmlns:p14="http://schemas.microsoft.com/office/powerpoint/2010/main" val="11099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100000"/>
              </a:lnSpc>
            </a:pP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Phase</a:t>
            </a:r>
            <a:r>
              <a:rPr lang="es-ES" sz="1200" b="0" strike="noStrike" spc="-1" dirty="0" smtClean="0">
                <a:solidFill>
                  <a:srgbClr val="000000"/>
                </a:solidFill>
                <a:uFill>
                  <a:solidFill>
                    <a:srgbClr val="FFFFFF"/>
                  </a:solidFill>
                </a:uFill>
                <a:latin typeface="+mn-lt"/>
              </a:rPr>
              <a:t> III NOAC </a:t>
            </a:r>
            <a:r>
              <a:rPr lang="es-ES" sz="1200" b="0" strike="noStrike" spc="-1" dirty="0" err="1" smtClean="0">
                <a:solidFill>
                  <a:srgbClr val="000000"/>
                </a:solidFill>
                <a:uFill>
                  <a:solidFill>
                    <a:srgbClr val="FFFFFF"/>
                  </a:solidFill>
                </a:uFill>
                <a:latin typeface="+mn-lt"/>
              </a:rPr>
              <a:t>studies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have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consistently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shown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that</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NOACs</a:t>
            </a:r>
            <a:r>
              <a:rPr lang="es-ES" sz="1200" b="0" strike="noStrike" spc="-1" dirty="0" smtClean="0">
                <a:solidFill>
                  <a:srgbClr val="000000"/>
                </a:solidFill>
                <a:uFill>
                  <a:solidFill>
                    <a:srgbClr val="FFFFFF"/>
                  </a:solidFill>
                </a:uFill>
                <a:latin typeface="+mn-lt"/>
              </a:rPr>
              <a:t> cause </a:t>
            </a:r>
            <a:r>
              <a:rPr lang="es-ES" sz="1200" b="0" strike="noStrike" spc="-1" dirty="0" err="1" smtClean="0">
                <a:solidFill>
                  <a:srgbClr val="000000"/>
                </a:solidFill>
                <a:uFill>
                  <a:solidFill>
                    <a:srgbClr val="FFFFFF"/>
                  </a:solidFill>
                </a:uFill>
                <a:latin typeface="+mn-lt"/>
              </a:rPr>
              <a:t>less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intracranial</a:t>
            </a:r>
            <a:r>
              <a:rPr lang="es-ES" sz="1200" b="0" strike="noStrike" spc="-1" dirty="0" smtClean="0">
                <a:solidFill>
                  <a:srgbClr val="000000"/>
                </a:solidFill>
                <a:uFill>
                  <a:solidFill>
                    <a:srgbClr val="FFFFFF"/>
                  </a:solidFill>
                </a:uFill>
                <a:latin typeface="+mn-lt"/>
              </a:rPr>
              <a:t> and </a:t>
            </a:r>
            <a:r>
              <a:rPr lang="es-ES" sz="1200" b="0" strike="noStrike" spc="-1" dirty="0" err="1" smtClean="0">
                <a:solidFill>
                  <a:srgbClr val="000000"/>
                </a:solidFill>
                <a:uFill>
                  <a:solidFill>
                    <a:srgbClr val="FFFFFF"/>
                  </a:solidFill>
                </a:uFill>
                <a:latin typeface="+mn-lt"/>
              </a:rPr>
              <a:t>less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life-threatening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bleedings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than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warfarin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despite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absence</a:t>
            </a:r>
            <a:r>
              <a:rPr lang="es-ES" sz="1200" b="0" strike="noStrike" spc="-1" dirty="0" smtClean="0">
                <a:solidFill>
                  <a:srgbClr val="000000"/>
                </a:solidFill>
                <a:uFill>
                  <a:solidFill>
                    <a:srgbClr val="FFFFFF"/>
                  </a:solidFill>
                </a:uFill>
                <a:latin typeface="+mn-lt"/>
              </a:rPr>
              <a:t> of </a:t>
            </a:r>
            <a:r>
              <a:rPr lang="es-ES" sz="1200" b="0" strike="noStrike" spc="-1" dirty="0" err="1" smtClean="0">
                <a:solidFill>
                  <a:srgbClr val="000000"/>
                </a:solidFill>
                <a:uFill>
                  <a:solidFill>
                    <a:srgbClr val="FFFFFF"/>
                  </a:solidFill>
                </a:uFill>
                <a:latin typeface="+mn-lt"/>
              </a:rPr>
              <a:t>reversal</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strategies</a:t>
            </a:r>
            <a:r>
              <a:rPr lang="es-ES" sz="1200" b="0" strike="noStrike" spc="-1" dirty="0" smtClean="0">
                <a:solidFill>
                  <a:srgbClr val="000000"/>
                </a:solidFill>
                <a:uFill>
                  <a:solidFill>
                    <a:srgbClr val="FFFFFF"/>
                  </a:solidFill>
                </a:uFill>
                <a:latin typeface="+mn-lt"/>
              </a:rPr>
              <a:t> in </a:t>
            </a:r>
            <a:r>
              <a:rPr lang="es-ES" sz="1200" b="0" strike="noStrike" spc="-1" dirty="0" err="1" smtClean="0">
                <a:solidFill>
                  <a:srgbClr val="000000"/>
                </a:solidFill>
                <a:uFill>
                  <a:solidFill>
                    <a:srgbClr val="FFFFFF"/>
                  </a:solidFill>
                </a:uFill>
                <a:latin typeface="+mn-lt"/>
              </a:rPr>
              <a:t>these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trials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Not</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only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was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there</a:t>
            </a:r>
            <a:r>
              <a:rPr lang="es-ES" sz="1200" b="0" strike="noStrike" spc="-1" dirty="0" smtClean="0">
                <a:solidFill>
                  <a:srgbClr val="000000"/>
                </a:solidFill>
                <a:uFill>
                  <a:solidFill>
                    <a:srgbClr val="FFFFFF"/>
                  </a:solidFill>
                </a:uFill>
                <a:latin typeface="+mn-lt"/>
              </a:rPr>
              <a:t> similar </a:t>
            </a:r>
            <a:r>
              <a:rPr lang="es-ES" sz="1200" b="0" strike="noStrike" spc="-1" dirty="0" err="1" smtClean="0">
                <a:solidFill>
                  <a:srgbClr val="000000"/>
                </a:solidFill>
                <a:uFill>
                  <a:solidFill>
                    <a:srgbClr val="FFFFFF"/>
                  </a:solidFill>
                </a:uFill>
                <a:latin typeface="+mn-lt"/>
              </a:rPr>
              <a:t>or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even</a:t>
            </a:r>
            <a:r>
              <a:rPr lang="es-ES" sz="1200" b="0" strike="noStrike" spc="-1" dirty="0" smtClean="0">
                <a:solidFill>
                  <a:srgbClr val="000000"/>
                </a:solidFill>
                <a:uFill>
                  <a:solidFill>
                    <a:srgbClr val="FFFFFF"/>
                  </a:solidFill>
                </a:uFill>
                <a:latin typeface="+mn-lt"/>
              </a:rPr>
              <a:t> a </a:t>
            </a:r>
            <a:r>
              <a:rPr lang="es-ES" sz="1200" b="0" strike="noStrike" spc="-1" dirty="0" err="1" smtClean="0">
                <a:solidFill>
                  <a:srgbClr val="000000"/>
                </a:solidFill>
                <a:uFill>
                  <a:solidFill>
                    <a:srgbClr val="FFFFFF"/>
                  </a:solidFill>
                </a:uFill>
                <a:latin typeface="+mn-lt"/>
              </a:rPr>
              <a:t>reduced</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bleeding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incidence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but</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patients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experiencing</a:t>
            </a:r>
            <a:r>
              <a:rPr lang="es-ES" sz="1200" b="0" strike="noStrike" spc="-1" dirty="0" smtClean="0">
                <a:solidFill>
                  <a:srgbClr val="000000"/>
                </a:solidFill>
                <a:uFill>
                  <a:solidFill>
                    <a:srgbClr val="FFFFFF"/>
                  </a:solidFill>
                </a:uFill>
                <a:latin typeface="+mn-lt"/>
              </a:rPr>
              <a:t> a </a:t>
            </a:r>
            <a:r>
              <a:rPr lang="es-ES" sz="1200" b="0" strike="noStrike" spc="-1" dirty="0" err="1" smtClean="0">
                <a:solidFill>
                  <a:srgbClr val="000000"/>
                </a:solidFill>
                <a:uFill>
                  <a:solidFill>
                    <a:srgbClr val="FFFFFF"/>
                  </a:solidFill>
                </a:uFill>
                <a:latin typeface="+mn-lt"/>
              </a:rPr>
              <a:t>major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particularly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extracranial</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bleeding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under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NOACs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were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also</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shown</a:t>
            </a:r>
            <a:r>
              <a:rPr lang="es-ES" sz="1200" b="0" strike="noStrike" spc="-1" dirty="0" smtClean="0">
                <a:solidFill>
                  <a:srgbClr val="000000"/>
                </a:solidFill>
                <a:uFill>
                  <a:solidFill>
                    <a:srgbClr val="FFFFFF"/>
                  </a:solidFill>
                </a:uFill>
                <a:latin typeface="+mn-lt"/>
              </a:rPr>
              <a:t> to </a:t>
            </a:r>
            <a:r>
              <a:rPr lang="es-ES" sz="1200" b="0" strike="noStrike" spc="-1" dirty="0" err="1" smtClean="0">
                <a:solidFill>
                  <a:srgbClr val="000000"/>
                </a:solidFill>
                <a:uFill>
                  <a:solidFill>
                    <a:srgbClr val="FFFFFF"/>
                  </a:solidFill>
                </a:uFill>
                <a:latin typeface="+mn-lt"/>
              </a:rPr>
              <a:t>have</a:t>
            </a:r>
            <a:r>
              <a:rPr lang="es-ES" sz="1200" b="0" strike="noStrike" spc="-1" dirty="0" smtClean="0">
                <a:solidFill>
                  <a:srgbClr val="000000"/>
                </a:solidFill>
                <a:uFill>
                  <a:solidFill>
                    <a:srgbClr val="FFFFFF"/>
                  </a:solidFill>
                </a:uFill>
                <a:latin typeface="+mn-lt"/>
              </a:rPr>
              <a:t> a more </a:t>
            </a:r>
            <a:r>
              <a:rPr lang="es-ES" sz="1200" b="0" strike="noStrike" spc="-1" dirty="0" err="1" smtClean="0">
                <a:solidFill>
                  <a:srgbClr val="000000"/>
                </a:solidFill>
                <a:uFill>
                  <a:solidFill>
                    <a:srgbClr val="FFFFFF"/>
                  </a:solidFill>
                </a:uFill>
                <a:latin typeface="+mn-lt"/>
              </a:rPr>
              <a:t>favourable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outcome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than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for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bleeding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under</a:t>
            </a:r>
            <a:r>
              <a:rPr lang="es-ES" sz="1200" b="0" strike="noStrike" spc="-1" dirty="0" smtClean="0">
                <a:solidFill>
                  <a:srgbClr val="000000"/>
                </a:solidFill>
                <a:uFill>
                  <a:solidFill>
                    <a:srgbClr val="FFFFFF"/>
                  </a:solidFill>
                </a:uFill>
                <a:latin typeface="+mn-lt"/>
              </a:rPr>
              <a:t> VKA treatment.240,242–245,378,379</a:t>
            </a:r>
          </a:p>
          <a:p>
            <a:endParaRPr lang="es-ES" dirty="0" smtClean="0"/>
          </a:p>
          <a:p>
            <a:pPr>
              <a:lnSpc>
                <a:spcPct val="100000"/>
              </a:lnSpc>
            </a:pPr>
            <a:r>
              <a:rPr lang="es-ES" sz="1200" b="0" strike="noStrike" spc="-1" dirty="0" smtClean="0">
                <a:solidFill>
                  <a:srgbClr val="000000"/>
                </a:solidFill>
                <a:uFill>
                  <a:solidFill>
                    <a:srgbClr val="FFFFFF"/>
                  </a:solidFill>
                </a:uFill>
                <a:latin typeface="+mn-lt"/>
              </a:rPr>
              <a:t>As </a:t>
            </a:r>
            <a:r>
              <a:rPr lang="es-ES" sz="1200" b="0" strike="noStrike" spc="-1" dirty="0" err="1" smtClean="0">
                <a:solidFill>
                  <a:srgbClr val="000000"/>
                </a:solidFill>
                <a:uFill>
                  <a:solidFill>
                    <a:srgbClr val="FFFFFF"/>
                  </a:solidFill>
                </a:uFill>
                <a:latin typeface="+mn-lt"/>
              </a:rPr>
              <a:t>exemplified</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for</a:t>
            </a:r>
            <a:r>
              <a:rPr lang="es-ES" sz="1200" b="0" strike="noStrike" spc="-1" dirty="0" smtClean="0">
                <a:solidFill>
                  <a:srgbClr val="000000"/>
                </a:solidFill>
                <a:uFill>
                  <a:solidFill>
                    <a:srgbClr val="FFFFFF"/>
                  </a:solidFill>
                </a:uFill>
                <a:latin typeface="+mn-lt"/>
              </a:rPr>
              <a:t> GI </a:t>
            </a:r>
            <a:r>
              <a:rPr lang="es-ES" sz="1200" b="0" strike="noStrike" spc="-1" dirty="0" err="1" smtClean="0">
                <a:solidFill>
                  <a:srgbClr val="000000"/>
                </a:solidFill>
                <a:uFill>
                  <a:solidFill>
                    <a:srgbClr val="FFFFFF"/>
                  </a:solidFill>
                </a:uFill>
                <a:latin typeface="+mn-lt"/>
              </a:rPr>
              <a:t>bleedings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i.e.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one</a:t>
            </a:r>
            <a:r>
              <a:rPr lang="es-ES" sz="1200" b="0" strike="noStrike" spc="-1" dirty="0" smtClean="0">
                <a:solidFill>
                  <a:srgbClr val="000000"/>
                </a:solidFill>
                <a:uFill>
                  <a:solidFill>
                    <a:srgbClr val="FFFFFF"/>
                  </a:solidFill>
                </a:uFill>
                <a:latin typeface="+mn-lt"/>
              </a:rPr>
              <a:t> of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most</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frequently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encountered</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bleeds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many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additional</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factors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need</a:t>
            </a:r>
            <a:r>
              <a:rPr lang="es-ES" sz="1200" b="0" strike="noStrike" spc="-1" dirty="0" smtClean="0">
                <a:solidFill>
                  <a:srgbClr val="000000"/>
                </a:solidFill>
                <a:uFill>
                  <a:solidFill>
                    <a:srgbClr val="FFFFFF"/>
                  </a:solidFill>
                </a:uFill>
                <a:latin typeface="+mn-lt"/>
              </a:rPr>
              <a:t> </a:t>
            </a:r>
            <a:r>
              <a:rPr lang="es-ES" sz="1200" b="0" strike="noStrike" spc="-1" dirty="0" smtClean="0">
                <a:solidFill>
                  <a:srgbClr val="000000"/>
                </a:solidFill>
                <a:uFill>
                  <a:solidFill>
                    <a:srgbClr val="FFFFFF"/>
                  </a:solidFill>
                </a:uFill>
                <a:latin typeface="+mn-lt"/>
              </a:rPr>
              <a:t>to be </a:t>
            </a:r>
            <a:r>
              <a:rPr lang="es-ES" sz="1200" b="0" strike="noStrike" spc="-1" dirty="0" err="1" smtClean="0">
                <a:solidFill>
                  <a:srgbClr val="000000"/>
                </a:solidFill>
                <a:uFill>
                  <a:solidFill>
                    <a:srgbClr val="FFFFFF"/>
                  </a:solidFill>
                </a:uFill>
                <a:latin typeface="+mn-lt"/>
              </a:rPr>
              <a:t>taken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into</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consideration</a:t>
            </a:r>
            <a:r>
              <a:rPr lang="es-ES" sz="1200" b="0" strike="noStrike" spc="-1" dirty="0" smtClean="0">
                <a:solidFill>
                  <a:srgbClr val="000000"/>
                </a:solidFill>
                <a:uFill>
                  <a:solidFill>
                    <a:srgbClr val="FFFFFF"/>
                  </a:solidFill>
                </a:uFill>
                <a:latin typeface="+mn-lt"/>
              </a:rPr>
              <a:t> (Figure 7). </a:t>
            </a:r>
            <a:r>
              <a:rPr lang="es-ES" sz="1200" b="0" strike="noStrike" spc="-1" dirty="0" err="1" smtClean="0">
                <a:solidFill>
                  <a:srgbClr val="000000"/>
                </a:solidFill>
                <a:uFill>
                  <a:solidFill>
                    <a:srgbClr val="FFFFFF"/>
                  </a:solidFill>
                </a:uFill>
                <a:latin typeface="+mn-lt"/>
              </a:rPr>
              <a:t>Particularly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for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severe</a:t>
            </a:r>
            <a:r>
              <a:rPr lang="es-ES" sz="1200" b="0" strike="noStrike" spc="-1" dirty="0" smtClean="0">
                <a:solidFill>
                  <a:srgbClr val="000000"/>
                </a:solidFill>
                <a:uFill>
                  <a:solidFill>
                    <a:srgbClr val="FFFFFF"/>
                  </a:solidFill>
                </a:uFill>
                <a:latin typeface="+mn-lt"/>
              </a:rPr>
              <a:t> and </a:t>
            </a:r>
            <a:r>
              <a:rPr lang="es-ES" sz="1200" b="0" strike="noStrike" spc="-1" dirty="0" err="1" smtClean="0">
                <a:solidFill>
                  <a:srgbClr val="000000"/>
                </a:solidFill>
                <a:uFill>
                  <a:solidFill>
                    <a:srgbClr val="FFFFFF"/>
                  </a:solidFill>
                </a:uFill>
                <a:latin typeface="+mn-lt"/>
              </a:rPr>
              <a:t>life-threatening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bleedings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without</a:t>
            </a:r>
            <a:r>
              <a:rPr lang="es-ES" sz="1200" b="0" strike="noStrike" spc="-1" dirty="0" smtClean="0">
                <a:solidFill>
                  <a:srgbClr val="000000"/>
                </a:solidFill>
                <a:uFill>
                  <a:solidFill>
                    <a:srgbClr val="FFFFFF"/>
                  </a:solidFill>
                </a:uFill>
                <a:latin typeface="+mn-lt"/>
              </a:rPr>
              <a:t> a </a:t>
            </a:r>
            <a:r>
              <a:rPr lang="es-ES" sz="1200" b="0" strike="noStrike" spc="-1" dirty="0" err="1" smtClean="0">
                <a:solidFill>
                  <a:srgbClr val="000000"/>
                </a:solidFill>
                <a:uFill>
                  <a:solidFill>
                    <a:srgbClr val="FFFFFF"/>
                  </a:solidFill>
                </a:uFill>
                <a:latin typeface="+mn-lt"/>
              </a:rPr>
              <a:t>clear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secondary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or</a:t>
            </a:r>
            <a:r>
              <a:rPr lang="es-ES" sz="1200" b="0" strike="noStrike" spc="-1" dirty="0" smtClean="0">
                <a:solidFill>
                  <a:srgbClr val="000000"/>
                </a:solidFill>
                <a:uFill>
                  <a:solidFill>
                    <a:srgbClr val="FFFFFF"/>
                  </a:solidFill>
                </a:uFill>
                <a:latin typeface="+mn-lt"/>
              </a:rPr>
              <a:t> reversible/</a:t>
            </a:r>
            <a:r>
              <a:rPr lang="es-ES" sz="1200" b="0" strike="noStrike" spc="-1" dirty="0" err="1" smtClean="0">
                <a:solidFill>
                  <a:srgbClr val="000000"/>
                </a:solidFill>
                <a:uFill>
                  <a:solidFill>
                    <a:srgbClr val="FFFFFF"/>
                  </a:solidFill>
                </a:uFill>
                <a:latin typeface="+mn-lt"/>
              </a:rPr>
              <a:t>treatable</a:t>
            </a:r>
            <a:r>
              <a:rPr lang="es-ES" sz="1200" b="0" strike="noStrike" spc="-1" dirty="0" smtClean="0">
                <a:solidFill>
                  <a:srgbClr val="000000"/>
                </a:solidFill>
                <a:uFill>
                  <a:solidFill>
                    <a:srgbClr val="FFFFFF"/>
                  </a:solidFill>
                </a:uFill>
                <a:latin typeface="+mn-lt"/>
              </a:rPr>
              <a:t> cause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risks</a:t>
            </a:r>
            <a:r>
              <a:rPr lang="es-ES" sz="1200" b="0" strike="noStrike" spc="-1" dirty="0" smtClean="0">
                <a:solidFill>
                  <a:srgbClr val="000000"/>
                </a:solidFill>
                <a:uFill>
                  <a:solidFill>
                    <a:srgbClr val="FFFFFF"/>
                  </a:solidFill>
                </a:uFill>
                <a:latin typeface="+mn-lt"/>
              </a:rPr>
              <a:t> of re-</a:t>
            </a:r>
            <a:r>
              <a:rPr lang="es-ES" sz="1200" b="0" strike="noStrike" spc="-1" dirty="0" err="1" smtClean="0">
                <a:solidFill>
                  <a:srgbClr val="000000"/>
                </a:solidFill>
                <a:uFill>
                  <a:solidFill>
                    <a:srgbClr val="FFFFFF"/>
                  </a:solidFill>
                </a:uFill>
                <a:latin typeface="+mn-lt"/>
              </a:rPr>
              <a:t>initiating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anticoagulation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may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outweigh</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benefits</a:t>
            </a:r>
            <a:r>
              <a:rPr lang="es-ES" sz="1200" b="0" strike="noStrike" spc="-1" dirty="0" smtClean="0">
                <a:solidFill>
                  <a:srgbClr val="000000"/>
                </a:solidFill>
                <a:uFill>
                  <a:solidFill>
                    <a:srgbClr val="FFFFFF"/>
                  </a:solidFill>
                </a:uFill>
                <a:latin typeface="+mn-lt"/>
              </a:rPr>
              <a:t>. In </a:t>
            </a:r>
            <a:r>
              <a:rPr lang="es-ES" sz="1200" b="0" strike="noStrike" spc="-1" dirty="0" err="1" smtClean="0">
                <a:solidFill>
                  <a:srgbClr val="000000"/>
                </a:solidFill>
                <a:uFill>
                  <a:solidFill>
                    <a:srgbClr val="FFFFFF"/>
                  </a:solidFill>
                </a:uFill>
                <a:latin typeface="+mn-lt"/>
              </a:rPr>
              <a:t>such</a:t>
            </a:r>
            <a:r>
              <a:rPr lang="es-ES" sz="1200" b="0" strike="noStrike" spc="-1" dirty="0" smtClean="0">
                <a:solidFill>
                  <a:srgbClr val="000000"/>
                </a:solidFill>
                <a:uFill>
                  <a:solidFill>
                    <a:srgbClr val="FFFFFF"/>
                  </a:solidFill>
                </a:uFill>
                <a:latin typeface="+mn-lt"/>
              </a:rPr>
              <a:t> cases, </a:t>
            </a:r>
            <a:r>
              <a:rPr lang="es-ES" sz="1200" b="0" strike="noStrike" spc="-1" dirty="0" err="1" smtClean="0">
                <a:solidFill>
                  <a:srgbClr val="000000"/>
                </a:solidFill>
                <a:uFill>
                  <a:solidFill>
                    <a:srgbClr val="FFFFFF"/>
                  </a:solidFill>
                </a:uFill>
                <a:latin typeface="+mn-lt"/>
              </a:rPr>
              <a:t>implantation</a:t>
            </a:r>
            <a:r>
              <a:rPr lang="es-ES" sz="1200" b="0" strike="noStrike" spc="-1" dirty="0" smtClean="0">
                <a:solidFill>
                  <a:srgbClr val="000000"/>
                </a:solidFill>
                <a:uFill>
                  <a:solidFill>
                    <a:srgbClr val="FFFFFF"/>
                  </a:solidFill>
                </a:uFill>
                <a:latin typeface="+mn-lt"/>
              </a:rPr>
              <a:t> of a </a:t>
            </a:r>
            <a:r>
              <a:rPr lang="es-ES" sz="1200" b="0" strike="noStrike" spc="-1" dirty="0" err="1" smtClean="0">
                <a:solidFill>
                  <a:srgbClr val="000000"/>
                </a:solidFill>
                <a:uFill>
                  <a:solidFill>
                    <a:srgbClr val="FFFFFF"/>
                  </a:solidFill>
                </a:uFill>
                <a:latin typeface="+mn-lt"/>
              </a:rPr>
              <a:t>left</a:t>
            </a:r>
            <a:r>
              <a:rPr lang="es-ES" sz="1200" b="0" strike="noStrike" spc="-1" dirty="0" smtClean="0">
                <a:solidFill>
                  <a:srgbClr val="000000"/>
                </a:solidFill>
                <a:uFill>
                  <a:solidFill>
                    <a:srgbClr val="FFFFFF"/>
                  </a:solidFill>
                </a:uFill>
                <a:latin typeface="+mn-lt"/>
              </a:rPr>
              <a:t> atrial </a:t>
            </a:r>
            <a:r>
              <a:rPr lang="es-ES" sz="1200" b="0" strike="noStrike" spc="-1" dirty="0" err="1" smtClean="0">
                <a:solidFill>
                  <a:srgbClr val="000000"/>
                </a:solidFill>
                <a:uFill>
                  <a:solidFill>
                    <a:srgbClr val="FFFFFF"/>
                  </a:solidFill>
                </a:uFill>
                <a:latin typeface="+mn-lt"/>
              </a:rPr>
              <a:t>appendage</a:t>
            </a:r>
            <a:r>
              <a:rPr lang="es-ES" sz="1200" b="0" strike="noStrike" spc="-1" dirty="0" smtClean="0">
                <a:solidFill>
                  <a:srgbClr val="000000"/>
                </a:solidFill>
                <a:uFill>
                  <a:solidFill>
                    <a:srgbClr val="FFFFFF"/>
                  </a:solidFill>
                </a:uFill>
                <a:latin typeface="+mn-lt"/>
              </a:rPr>
              <a:t> (LAA) </a:t>
            </a:r>
            <a:r>
              <a:rPr lang="es-ES" sz="1200" b="0" strike="noStrike" spc="-1" dirty="0" err="1" smtClean="0">
                <a:solidFill>
                  <a:srgbClr val="000000"/>
                </a:solidFill>
                <a:uFill>
                  <a:solidFill>
                    <a:srgbClr val="FFFFFF"/>
                  </a:solidFill>
                </a:uFill>
                <a:latin typeface="+mn-lt"/>
              </a:rPr>
              <a:t>occluder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or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surgical</a:t>
            </a:r>
            <a:r>
              <a:rPr lang="es-ES" sz="1200" b="0" strike="noStrike" spc="-1" dirty="0" smtClean="0">
                <a:solidFill>
                  <a:srgbClr val="000000"/>
                </a:solidFill>
                <a:uFill>
                  <a:solidFill>
                    <a:srgbClr val="FFFFFF"/>
                  </a:solidFill>
                </a:uFill>
                <a:latin typeface="+mn-lt"/>
              </a:rPr>
              <a:t> LAA </a:t>
            </a:r>
            <a:r>
              <a:rPr lang="es-ES" sz="1200" b="0" strike="noStrike" spc="-1" dirty="0" err="1" smtClean="0">
                <a:solidFill>
                  <a:srgbClr val="000000"/>
                </a:solidFill>
                <a:uFill>
                  <a:solidFill>
                    <a:srgbClr val="FFFFFF"/>
                  </a:solidFill>
                </a:uFill>
                <a:latin typeface="+mn-lt"/>
              </a:rPr>
              <a:t>occlusion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may</a:t>
            </a:r>
            <a:r>
              <a:rPr lang="es-ES" sz="1200" b="0" strike="noStrike" spc="-1" dirty="0" smtClean="0">
                <a:solidFill>
                  <a:srgbClr val="000000"/>
                </a:solidFill>
                <a:uFill>
                  <a:solidFill>
                    <a:srgbClr val="FFFFFF"/>
                  </a:solidFill>
                </a:uFill>
                <a:latin typeface="+mn-lt"/>
              </a:rPr>
              <a:t> be </a:t>
            </a:r>
            <a:r>
              <a:rPr lang="es-ES" sz="1200" b="0" strike="noStrike" spc="-1" dirty="0" err="1" smtClean="0">
                <a:solidFill>
                  <a:srgbClr val="000000"/>
                </a:solidFill>
                <a:uFill>
                  <a:solidFill>
                    <a:srgbClr val="FFFFFF"/>
                  </a:solidFill>
                </a:uFill>
                <a:latin typeface="+mn-lt"/>
              </a:rPr>
              <a:t>considered</a:t>
            </a:r>
            <a:r>
              <a:rPr lang="es-ES" sz="1200" b="0" strike="noStrike" spc="-1" dirty="0" smtClean="0">
                <a:solidFill>
                  <a:srgbClr val="000000"/>
                </a:solidFill>
                <a:uFill>
                  <a:solidFill>
                    <a:srgbClr val="FFFFFF"/>
                  </a:solidFill>
                </a:uFill>
                <a:latin typeface="+mn-lt"/>
              </a:rPr>
              <a:t> as </a:t>
            </a:r>
            <a:r>
              <a:rPr lang="es-ES" sz="1200" b="0" strike="noStrike" spc="-1" dirty="0" smtClean="0">
                <a:solidFill>
                  <a:srgbClr val="000000"/>
                </a:solidFill>
                <a:uFill>
                  <a:solidFill>
                    <a:srgbClr val="FFFFFF"/>
                  </a:solidFill>
                </a:uFill>
                <a:latin typeface="+mn-lt"/>
              </a:rPr>
              <a:t>a </a:t>
            </a:r>
            <a:r>
              <a:rPr lang="es-ES" sz="1200" b="0" strike="noStrike" spc="-1" dirty="0" err="1" smtClean="0">
                <a:solidFill>
                  <a:srgbClr val="000000"/>
                </a:solidFill>
                <a:uFill>
                  <a:solidFill>
                    <a:srgbClr val="FFFFFF"/>
                  </a:solidFill>
                </a:uFill>
                <a:latin typeface="+mn-lt"/>
              </a:rPr>
              <a:t>potential</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substitute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for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long-term</a:t>
            </a:r>
            <a:r>
              <a:rPr lang="es-ES" sz="1200" b="0" strike="noStrike" spc="-1" dirty="0" smtClean="0">
                <a:solidFill>
                  <a:srgbClr val="000000"/>
                </a:solidFill>
                <a:uFill>
                  <a:solidFill>
                    <a:srgbClr val="FFFFFF"/>
                  </a:solidFill>
                </a:uFill>
                <a:latin typeface="+mn-lt"/>
              </a:rPr>
              <a:t> anticoagulation.3 </a:t>
            </a:r>
            <a:r>
              <a:rPr lang="es-ES" sz="1200" b="0" strike="noStrike" spc="-1" dirty="0" err="1" smtClean="0">
                <a:solidFill>
                  <a:srgbClr val="000000"/>
                </a:solidFill>
                <a:uFill>
                  <a:solidFill>
                    <a:srgbClr val="FFFFFF"/>
                  </a:solidFill>
                </a:uFill>
                <a:latin typeface="+mn-lt"/>
              </a:rPr>
              <a:t>However</a:t>
            </a:r>
            <a:r>
              <a:rPr lang="es-ES" sz="1200" b="0" strike="noStrike" spc="-1" dirty="0" smtClean="0">
                <a:solidFill>
                  <a:srgbClr val="000000"/>
                </a:solidFill>
                <a:uFill>
                  <a:solidFill>
                    <a:srgbClr val="FFFFFF"/>
                  </a:solidFill>
                </a:uFill>
                <a:latin typeface="+mn-lt"/>
              </a:rPr>
              <a:t>, RCT </a:t>
            </a:r>
            <a:r>
              <a:rPr lang="es-ES" sz="1200" b="0" strike="noStrike" spc="-1" dirty="0" err="1" smtClean="0">
                <a:solidFill>
                  <a:srgbClr val="000000"/>
                </a:solidFill>
                <a:uFill>
                  <a:solidFill>
                    <a:srgbClr val="FFFFFF"/>
                  </a:solidFill>
                </a:uFill>
                <a:latin typeface="+mn-lt"/>
              </a:rPr>
              <a:t>evidence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for</a:t>
            </a:r>
            <a:r>
              <a:rPr lang="es-ES" sz="1200" b="0" strike="noStrike" spc="-1" dirty="0" smtClean="0">
                <a:solidFill>
                  <a:srgbClr val="000000"/>
                </a:solidFill>
                <a:uFill>
                  <a:solidFill>
                    <a:srgbClr val="FFFFFF"/>
                  </a:solidFill>
                </a:uFill>
                <a:latin typeface="+mn-lt"/>
              </a:rPr>
              <a:t> LAA </a:t>
            </a:r>
            <a:r>
              <a:rPr lang="es-ES" sz="1200" b="0" strike="noStrike" spc="-1" dirty="0" err="1" smtClean="0">
                <a:solidFill>
                  <a:srgbClr val="000000"/>
                </a:solidFill>
                <a:uFill>
                  <a:solidFill>
                    <a:srgbClr val="FFFFFF"/>
                  </a:solidFill>
                </a:uFill>
                <a:latin typeface="+mn-lt"/>
              </a:rPr>
              <a:t>occlusion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after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bleeding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under</a:t>
            </a:r>
            <a:r>
              <a:rPr lang="es-ES" sz="1200" b="0" strike="noStrike" spc="-1" dirty="0" smtClean="0">
                <a:solidFill>
                  <a:srgbClr val="000000"/>
                </a:solidFill>
                <a:uFill>
                  <a:solidFill>
                    <a:srgbClr val="FFFFFF"/>
                  </a:solidFill>
                </a:uFill>
                <a:latin typeface="+mn-lt"/>
              </a:rPr>
              <a:t> OAC </a:t>
            </a:r>
            <a:r>
              <a:rPr lang="es-ES" sz="1200" b="0" strike="noStrike" spc="-1" dirty="0" err="1" smtClean="0">
                <a:solidFill>
                  <a:srgbClr val="000000"/>
                </a:solidFill>
                <a:uFill>
                  <a:solidFill>
                    <a:srgbClr val="FFFFFF"/>
                  </a:solidFill>
                </a:uFill>
                <a:latin typeface="+mn-lt"/>
              </a:rPr>
              <a:t>is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missing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which</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is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why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ideally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treatment</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should</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occur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wherever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possible</a:t>
            </a:r>
            <a:r>
              <a:rPr lang="es-ES" sz="1200" b="0" strike="noStrike" spc="-1" dirty="0" smtClean="0">
                <a:solidFill>
                  <a:srgbClr val="000000"/>
                </a:solidFill>
                <a:uFill>
                  <a:solidFill>
                    <a:srgbClr val="FFFFFF"/>
                  </a:solidFill>
                </a:uFill>
                <a:latin typeface="+mn-lt"/>
              </a:rPr>
              <a:t> in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framework</a:t>
            </a:r>
            <a:r>
              <a:rPr lang="es-ES" sz="1200" b="0" strike="noStrike" spc="-1" dirty="0" smtClean="0">
                <a:solidFill>
                  <a:srgbClr val="000000"/>
                </a:solidFill>
                <a:uFill>
                  <a:solidFill>
                    <a:srgbClr val="FFFFFF"/>
                  </a:solidFill>
                </a:uFill>
                <a:latin typeface="+mn-lt"/>
              </a:rPr>
              <a:t> </a:t>
            </a:r>
            <a:r>
              <a:rPr lang="es-ES" sz="1200" b="0" strike="noStrike" spc="-1" dirty="0" smtClean="0">
                <a:solidFill>
                  <a:srgbClr val="000000"/>
                </a:solidFill>
                <a:uFill>
                  <a:solidFill>
                    <a:srgbClr val="FFFFFF"/>
                  </a:solidFill>
                </a:uFill>
                <a:latin typeface="+mn-lt"/>
              </a:rPr>
              <a:t>of a </a:t>
            </a:r>
            <a:r>
              <a:rPr lang="es-ES" sz="1200" b="0" strike="noStrike" spc="-1" dirty="0" err="1" smtClean="0">
                <a:solidFill>
                  <a:srgbClr val="000000"/>
                </a:solidFill>
                <a:uFill>
                  <a:solidFill>
                    <a:srgbClr val="FFFFFF"/>
                  </a:solidFill>
                </a:uFill>
                <a:latin typeface="+mn-lt"/>
              </a:rPr>
              <a:t>randomized</a:t>
            </a:r>
            <a:r>
              <a:rPr lang="es-ES" sz="1200" b="0" strike="noStrike" spc="-1" dirty="0" smtClean="0">
                <a:solidFill>
                  <a:srgbClr val="000000"/>
                </a:solidFill>
                <a:uFill>
                  <a:solidFill>
                    <a:srgbClr val="FFFFFF"/>
                  </a:solidFill>
                </a:uFill>
                <a:latin typeface="+mn-lt"/>
              </a:rPr>
              <a:t> trial to </a:t>
            </a:r>
            <a:r>
              <a:rPr lang="es-ES" sz="1200" b="0" strike="noStrike" spc="-1" dirty="0" err="1" smtClean="0">
                <a:solidFill>
                  <a:srgbClr val="000000"/>
                </a:solidFill>
                <a:uFill>
                  <a:solidFill>
                    <a:srgbClr val="FFFFFF"/>
                  </a:solidFill>
                </a:uFill>
                <a:latin typeface="+mn-lt"/>
              </a:rPr>
              <a:t>contribute</a:t>
            </a:r>
            <a:r>
              <a:rPr lang="es-ES" sz="1200" b="0" strike="noStrike" spc="-1" dirty="0" smtClean="0">
                <a:solidFill>
                  <a:srgbClr val="000000"/>
                </a:solidFill>
                <a:uFill>
                  <a:solidFill>
                    <a:srgbClr val="FFFFFF"/>
                  </a:solidFill>
                </a:uFill>
                <a:latin typeface="+mn-lt"/>
              </a:rPr>
              <a:t> to </a:t>
            </a:r>
            <a:r>
              <a:rPr lang="es-ES" sz="1200" b="0" strike="noStrike" spc="-1" dirty="0" err="1" smtClean="0">
                <a:solidFill>
                  <a:srgbClr val="000000"/>
                </a:solidFill>
                <a:uFill>
                  <a:solidFill>
                    <a:srgbClr val="FFFFFF"/>
                  </a:solidFill>
                </a:uFill>
                <a:latin typeface="+mn-lt"/>
              </a:rPr>
              <a:t>evidence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for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this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difficult</a:t>
            </a:r>
            <a:r>
              <a:rPr lang="es-ES" sz="1200" b="0" strike="noStrike" spc="-1" dirty="0" smtClean="0">
                <a:solidFill>
                  <a:srgbClr val="000000"/>
                </a:solidFill>
                <a:uFill>
                  <a:solidFill>
                    <a:srgbClr val="FFFFFF"/>
                  </a:solidFill>
                </a:uFill>
                <a:latin typeface="+mn-lt"/>
              </a:rPr>
              <a:t> to </a:t>
            </a:r>
            <a:r>
              <a:rPr lang="es-ES" sz="1200" b="0" strike="noStrike" spc="-1" dirty="0" err="1" smtClean="0">
                <a:solidFill>
                  <a:srgbClr val="000000"/>
                </a:solidFill>
                <a:uFill>
                  <a:solidFill>
                    <a:srgbClr val="FFFFFF"/>
                  </a:solidFill>
                </a:uFill>
                <a:latin typeface="+mn-lt"/>
              </a:rPr>
              <a:t>treat</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population</a:t>
            </a:r>
            <a:r>
              <a:rPr lang="es-ES" sz="1200" b="0" strike="noStrike" spc="-1" dirty="0" smtClean="0">
                <a:solidFill>
                  <a:srgbClr val="000000"/>
                </a:solidFill>
                <a:uFill>
                  <a:solidFill>
                    <a:srgbClr val="FFFFFF"/>
                  </a:solidFill>
                </a:uFill>
                <a:latin typeface="+mn-lt"/>
              </a:rPr>
              <a:t>.</a:t>
            </a:r>
            <a:endParaRPr lang="es-ES" dirty="0"/>
          </a:p>
        </p:txBody>
      </p:sp>
      <p:sp>
        <p:nvSpPr>
          <p:cNvPr id="4" name="3 Marcador de número de diapositiva"/>
          <p:cNvSpPr>
            <a:spLocks noGrp="1"/>
          </p:cNvSpPr>
          <p:nvPr>
            <p:ph type="sldNum" sz="quarter" idx="10"/>
          </p:nvPr>
        </p:nvSpPr>
        <p:spPr/>
        <p:txBody>
          <a:bodyPr/>
          <a:lstStyle/>
          <a:p>
            <a:fld id="{8C6692D7-C746-4356-8A06-282F66C2F81A}" type="slidenum">
              <a:rPr lang="es-ES" smtClean="0"/>
              <a:pPr/>
              <a:t>60</a:t>
            </a:fld>
            <a:endParaRPr lang="es-ES"/>
          </a:p>
        </p:txBody>
      </p:sp>
    </p:spTree>
    <p:extLst>
      <p:ext uri="{BB962C8B-B14F-4D97-AF65-F5344CB8AC3E}">
        <p14:creationId xmlns:p14="http://schemas.microsoft.com/office/powerpoint/2010/main" val="3314821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body"/>
          </p:nvPr>
        </p:nvSpPr>
        <p:spPr>
          <a:xfrm>
            <a:off x="685800" y="4343400"/>
            <a:ext cx="5486040" cy="4114440"/>
          </a:xfrm>
          <a:prstGeom prst="rect">
            <a:avLst/>
          </a:prstGeom>
        </p:spPr>
        <p:txBody>
          <a:bodyPr/>
          <a:lstStyle/>
          <a:p>
            <a:r>
              <a:rPr lang="es-ES" sz="1200" b="0" strike="noStrike" spc="-1" dirty="0" err="1">
                <a:solidFill>
                  <a:srgbClr val="000000"/>
                </a:solidFill>
                <a:uFill>
                  <a:solidFill>
                    <a:srgbClr val="FFFFFF"/>
                  </a:solidFill>
                </a:uFill>
                <a:latin typeface="+mn-lt"/>
                <a:ea typeface="+mn-ea"/>
              </a:rPr>
              <a:t>tBackground</a:t>
            </a:r>
            <a:r>
              <a:rPr lang="es-ES" sz="1200" b="0" strike="noStrike" spc="-1" dirty="0">
                <a:solidFill>
                  <a:srgbClr val="000000"/>
                </a:solidFill>
                <a:uFill>
                  <a:solidFill>
                    <a:srgbClr val="FFFFFF"/>
                  </a:solidFill>
                </a:uFill>
                <a:latin typeface="+mn-lt"/>
                <a:ea typeface="+mn-ea"/>
              </a:rPr>
              <a:t>: New oral </a:t>
            </a:r>
            <a:r>
              <a:rPr lang="es-ES" sz="1200" b="0" strike="noStrike" spc="-1" dirty="0" err="1">
                <a:solidFill>
                  <a:srgbClr val="000000"/>
                </a:solidFill>
                <a:uFill>
                  <a:solidFill>
                    <a:srgbClr val="FFFFFF"/>
                  </a:solidFill>
                </a:uFill>
                <a:latin typeface="+mn-lt"/>
                <a:ea typeface="+mn-ea"/>
              </a:rPr>
              <a:t>anticoagulants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represent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alternative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standard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therapy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vitamin</a:t>
            </a:r>
            <a:r>
              <a:rPr lang="es-ES" sz="1200" b="0" strike="noStrike" spc="-1" dirty="0">
                <a:solidFill>
                  <a:srgbClr val="000000"/>
                </a:solidFill>
                <a:uFill>
                  <a:solidFill>
                    <a:srgbClr val="FFFFFF"/>
                  </a:solidFill>
                </a:uFill>
                <a:latin typeface="+mn-lt"/>
                <a:ea typeface="+mn-ea"/>
              </a:rPr>
              <a:t> K </a:t>
            </a:r>
            <a:r>
              <a:rPr lang="es-ES" sz="1200" b="0" strike="noStrike" spc="-1" dirty="0" err="1">
                <a:solidFill>
                  <a:srgbClr val="000000"/>
                </a:solidFill>
                <a:uFill>
                  <a:solidFill>
                    <a:srgbClr val="FFFFFF"/>
                  </a:solidFill>
                </a:uFill>
                <a:latin typeface="+mn-lt"/>
                <a:ea typeface="+mn-ea"/>
              </a:rPr>
              <a:t>antag-onists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but</a:t>
            </a:r>
            <a:r>
              <a:rPr lang="es-ES" sz="1200" b="0" strike="noStrike" spc="-1" dirty="0">
                <a:solidFill>
                  <a:srgbClr val="000000"/>
                </a:solidFill>
                <a:uFill>
                  <a:solidFill>
                    <a:srgbClr val="FFFFFF"/>
                  </a:solidFill>
                </a:uFill>
                <a:latin typeface="+mn-lt"/>
                <a:ea typeface="+mn-ea"/>
              </a:rPr>
              <a:t> data </a:t>
            </a:r>
            <a:r>
              <a:rPr lang="es-ES" sz="1200" b="0" strike="noStrike" spc="-1" dirty="0" err="1">
                <a:solidFill>
                  <a:srgbClr val="000000"/>
                </a:solidFill>
                <a:uFill>
                  <a:solidFill>
                    <a:srgbClr val="FFFFFF"/>
                  </a:solidFill>
                </a:uFill>
                <a:latin typeface="+mn-lt"/>
                <a:ea typeface="+mn-ea"/>
              </a:rPr>
              <a:t>regarding</a:t>
            </a:r>
            <a:r>
              <a:rPr lang="es-ES" sz="1200" b="0" strike="noStrike" spc="-1" dirty="0">
                <a:solidFill>
                  <a:srgbClr val="000000"/>
                </a:solidFill>
                <a:uFill>
                  <a:solidFill>
                    <a:srgbClr val="FFFFFF"/>
                  </a:solidFill>
                </a:uFill>
                <a:latin typeface="+mn-lt"/>
                <a:ea typeface="+mn-ea"/>
              </a:rPr>
              <a:t> gastrointestinal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are </a:t>
            </a:r>
            <a:r>
              <a:rPr lang="es-ES" sz="1200" b="0" strike="noStrike" spc="-1" dirty="0" err="1">
                <a:solidFill>
                  <a:srgbClr val="000000"/>
                </a:solidFill>
                <a:uFill>
                  <a:solidFill>
                    <a:srgbClr val="FFFFFF"/>
                  </a:solidFill>
                </a:uFill>
                <a:latin typeface="+mn-lt"/>
                <a:ea typeface="+mn-ea"/>
              </a:rPr>
              <a:t>still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unclear.Aims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investigate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if</a:t>
            </a:r>
            <a:r>
              <a:rPr lang="es-ES" sz="1200" b="0" strike="noStrike" spc="-1" dirty="0">
                <a:solidFill>
                  <a:srgbClr val="000000"/>
                </a:solidFill>
                <a:uFill>
                  <a:solidFill>
                    <a:srgbClr val="FFFFFF"/>
                  </a:solidFill>
                </a:uFill>
                <a:latin typeface="+mn-lt"/>
                <a:ea typeface="+mn-ea"/>
              </a:rPr>
              <a:t> new oral </a:t>
            </a:r>
            <a:r>
              <a:rPr lang="es-ES" sz="1200" b="0" strike="noStrike" spc="-1" dirty="0" err="1">
                <a:solidFill>
                  <a:srgbClr val="000000"/>
                </a:solidFill>
                <a:uFill>
                  <a:solidFill>
                    <a:srgbClr val="FFFFFF"/>
                  </a:solidFill>
                </a:uFill>
                <a:latin typeface="+mn-lt"/>
                <a:ea typeface="+mn-ea"/>
              </a:rPr>
              <a:t>anticoagulants</a:t>
            </a:r>
            <a:r>
              <a:rPr lang="es-ES" sz="1200" b="0" strike="noStrike" spc="-1" dirty="0">
                <a:solidFill>
                  <a:srgbClr val="000000"/>
                </a:solidFill>
                <a:uFill>
                  <a:solidFill>
                    <a:srgbClr val="FFFFFF"/>
                  </a:solidFill>
                </a:uFill>
                <a:latin typeface="+mn-lt"/>
                <a:ea typeface="+mn-ea"/>
              </a:rPr>
              <a:t> are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enhanced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gastrointestinalbleeding</a:t>
            </a:r>
            <a:r>
              <a:rPr lang="es-ES" sz="1200" b="0" strike="noStrike" spc="-1" dirty="0">
                <a:solidFill>
                  <a:srgbClr val="000000"/>
                </a:solidFill>
                <a:uFill>
                  <a:solidFill>
                    <a:srgbClr val="FFFFFF"/>
                  </a:solidFill>
                </a:uFill>
                <a:latin typeface="+mn-lt"/>
                <a:ea typeface="+mn-ea"/>
              </a:rPr>
              <a:t> vs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fibrillation.Methods</a:t>
            </a:r>
            <a:r>
              <a:rPr lang="es-ES" sz="1200" b="0" strike="noStrike" spc="-1" dirty="0">
                <a:solidFill>
                  <a:srgbClr val="000000"/>
                </a:solidFill>
                <a:uFill>
                  <a:solidFill>
                    <a:srgbClr val="FFFFFF"/>
                  </a:solidFill>
                </a:uFill>
                <a:latin typeface="+mn-lt"/>
                <a:ea typeface="+mn-ea"/>
              </a:rPr>
              <a:t>: Meta-</a:t>
            </a:r>
            <a:r>
              <a:rPr lang="es-ES" sz="1200" b="0" strike="noStrike" spc="-1" dirty="0" err="1">
                <a:solidFill>
                  <a:srgbClr val="000000"/>
                </a:solidFill>
                <a:uFill>
                  <a:solidFill>
                    <a:srgbClr val="FFFFFF"/>
                  </a:solidFill>
                </a:uFill>
                <a:latin typeface="+mn-lt"/>
                <a:ea typeface="+mn-ea"/>
              </a:rPr>
              <a:t>analysis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phase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three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randomized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controlled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trials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compare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incidence</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gastroin-testinal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in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new oral </a:t>
            </a:r>
            <a:r>
              <a:rPr lang="es-ES" sz="1200" b="0" strike="noStrike" spc="-1" dirty="0" err="1">
                <a:solidFill>
                  <a:srgbClr val="000000"/>
                </a:solidFill>
                <a:uFill>
                  <a:solidFill>
                    <a:srgbClr val="FFFFFF"/>
                  </a:solidFill>
                </a:uFill>
                <a:latin typeface="+mn-lt"/>
                <a:ea typeface="+mn-ea"/>
              </a:rPr>
              <a:t>anticoagulants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apixaban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dabigatran,edoxaban</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rivaroxaban</a:t>
            </a:r>
            <a:r>
              <a:rPr lang="es-ES" sz="1200" b="0" strike="noStrike" spc="-1" dirty="0">
                <a:solidFill>
                  <a:srgbClr val="000000"/>
                </a:solidFill>
                <a:uFill>
                  <a:solidFill>
                    <a:srgbClr val="FFFFFF"/>
                  </a:solidFill>
                </a:uFill>
                <a:latin typeface="+mn-lt"/>
                <a:ea typeface="+mn-ea"/>
              </a:rPr>
              <a:t>) vs </a:t>
            </a:r>
            <a:r>
              <a:rPr lang="es-ES" sz="1200" b="0" strike="noStrike" spc="-1" dirty="0" err="1">
                <a:solidFill>
                  <a:srgbClr val="000000"/>
                </a:solidFill>
                <a:uFill>
                  <a:solidFill>
                    <a:srgbClr val="FFFFFF"/>
                  </a:solidFill>
                </a:uFill>
                <a:latin typeface="+mn-lt"/>
                <a:ea typeface="+mn-ea"/>
              </a:rPr>
              <a:t>warfarin.Results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Four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studies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including</a:t>
            </a:r>
            <a:r>
              <a:rPr lang="es-ES" sz="1200" b="0" strike="noStrike" spc="-1" dirty="0">
                <a:solidFill>
                  <a:srgbClr val="000000"/>
                </a:solidFill>
                <a:uFill>
                  <a:solidFill>
                    <a:srgbClr val="FFFFFF"/>
                  </a:solidFill>
                </a:uFill>
                <a:latin typeface="+mn-lt"/>
                <a:ea typeface="+mn-ea"/>
              </a:rPr>
              <a:t> 71,302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selected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Compared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new oral </a:t>
            </a:r>
            <a:r>
              <a:rPr lang="es-ES" sz="1200" b="0" strike="noStrike" spc="-1" dirty="0" err="1">
                <a:solidFill>
                  <a:srgbClr val="000000"/>
                </a:solidFill>
                <a:uFill>
                  <a:solidFill>
                    <a:srgbClr val="FFFFFF"/>
                  </a:solidFill>
                </a:uFill>
                <a:latin typeface="+mn-lt"/>
                <a:ea typeface="+mn-ea"/>
              </a:rPr>
              <a:t>anticoag-ulants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significantly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gastrointestinal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(RR: 1.23; 95% CI 1.03–1.46; p = 0.01). </a:t>
            </a:r>
            <a:r>
              <a:rPr lang="es-ES" sz="1200" b="0" strike="noStrike" spc="-1" dirty="0" err="1">
                <a:solidFill>
                  <a:srgbClr val="000000"/>
                </a:solidFill>
                <a:uFill>
                  <a:solidFill>
                    <a:srgbClr val="FFFFFF"/>
                  </a:solidFill>
                </a:uFill>
                <a:latin typeface="+mn-lt"/>
                <a:ea typeface="+mn-ea"/>
              </a:rPr>
              <a:t>Rivaroxaban</a:t>
            </a:r>
            <a:r>
              <a:rPr lang="es-ES" sz="1200" b="0" strike="noStrike" spc="-1" dirty="0">
                <a:solidFill>
                  <a:srgbClr val="000000"/>
                </a:solidFill>
                <a:uFill>
                  <a:solidFill>
                    <a:srgbClr val="FFFFFF"/>
                  </a:solidFill>
                </a:uFill>
                <a:latin typeface="+mn-lt"/>
                <a:ea typeface="+mn-ea"/>
              </a:rPr>
              <a:t>(RR: 1.46; 95% CI 1.2–1.8; p &lt; 0.001) and </a:t>
            </a:r>
            <a:r>
              <a:rPr lang="es-ES" sz="1200" b="0" strike="noStrike" spc="-1" dirty="0" err="1">
                <a:solidFill>
                  <a:srgbClr val="000000"/>
                </a:solidFill>
                <a:uFill>
                  <a:solidFill>
                    <a:srgbClr val="FFFFFF"/>
                  </a:solidFill>
                </a:uFill>
                <a:latin typeface="+mn-lt"/>
                <a:ea typeface="+mn-ea"/>
              </a:rPr>
              <a:t>high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dosages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edoxaban</a:t>
            </a:r>
            <a:r>
              <a:rPr lang="es-ES" sz="1200" b="0" strike="noStrike" spc="-1" dirty="0">
                <a:solidFill>
                  <a:srgbClr val="000000"/>
                </a:solidFill>
                <a:uFill>
                  <a:solidFill>
                    <a:srgbClr val="FFFFFF"/>
                  </a:solidFill>
                </a:uFill>
                <a:latin typeface="+mn-lt"/>
                <a:ea typeface="+mn-ea"/>
              </a:rPr>
              <a:t> (RR: 1.22; 95% CI 1.01–1.47; p = 0.038)and </a:t>
            </a:r>
            <a:r>
              <a:rPr lang="es-ES" sz="1200" b="0" strike="noStrike" spc="-1" dirty="0" err="1">
                <a:solidFill>
                  <a:srgbClr val="000000"/>
                </a:solidFill>
                <a:uFill>
                  <a:solidFill>
                    <a:srgbClr val="FFFFFF"/>
                  </a:solidFill>
                </a:uFill>
                <a:latin typeface="+mn-lt"/>
                <a:ea typeface="+mn-ea"/>
              </a:rPr>
              <a:t>dabigatran</a:t>
            </a:r>
            <a:r>
              <a:rPr lang="es-ES" sz="1200" b="0" strike="noStrike" spc="-1" dirty="0">
                <a:solidFill>
                  <a:srgbClr val="000000"/>
                </a:solidFill>
                <a:uFill>
                  <a:solidFill>
                    <a:srgbClr val="FFFFFF"/>
                  </a:solidFill>
                </a:uFill>
                <a:latin typeface="+mn-lt"/>
                <a:ea typeface="+mn-ea"/>
              </a:rPr>
              <a:t> (RR: 1.50; 95% CI 1.20–1.88; p &lt; 0.001) </a:t>
            </a:r>
            <a:r>
              <a:rPr lang="es-ES" sz="1200" b="0" strike="noStrike" spc="-1" dirty="0" err="1">
                <a:solidFill>
                  <a:srgbClr val="000000"/>
                </a:solidFill>
                <a:uFill>
                  <a:solidFill>
                    <a:srgbClr val="FFFFFF"/>
                  </a:solidFill>
                </a:uFill>
                <a:latin typeface="+mn-lt"/>
                <a:ea typeface="+mn-ea"/>
              </a:rPr>
              <a:t>significantly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gastrointestinal </a:t>
            </a:r>
            <a:r>
              <a:rPr lang="es-ES" sz="1200" b="0" strike="noStrike" spc="-1" dirty="0" err="1">
                <a:solidFill>
                  <a:srgbClr val="000000"/>
                </a:solidFill>
                <a:uFill>
                  <a:solidFill>
                    <a:srgbClr val="FFFFFF"/>
                  </a:solidFill>
                </a:uFill>
                <a:latin typeface="+mn-lt"/>
                <a:ea typeface="+mn-ea"/>
              </a:rPr>
              <a:t>bleedingwhile</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null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effect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detected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apixaban.Conclusions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This</a:t>
            </a:r>
            <a:r>
              <a:rPr lang="es-ES" sz="1200" b="0" strike="noStrike" spc="-1" dirty="0">
                <a:solidFill>
                  <a:srgbClr val="000000"/>
                </a:solidFill>
                <a:uFill>
                  <a:solidFill>
                    <a:srgbClr val="FFFFFF"/>
                  </a:solidFill>
                </a:uFill>
                <a:latin typeface="+mn-lt"/>
                <a:ea typeface="+mn-ea"/>
              </a:rPr>
              <a:t> meta-</a:t>
            </a:r>
            <a:r>
              <a:rPr lang="es-ES" sz="1200" b="0" strike="noStrike" spc="-1" dirty="0" err="1">
                <a:solidFill>
                  <a:srgbClr val="000000"/>
                </a:solidFill>
                <a:uFill>
                  <a:solidFill>
                    <a:srgbClr val="FFFFFF"/>
                  </a:solidFill>
                </a:uFill>
                <a:latin typeface="+mn-lt"/>
                <a:ea typeface="+mn-ea"/>
              </a:rPr>
              <a:t>analysis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suggests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that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rivaroxaban</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high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dosages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dabigatran</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edoxabanshould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avoided</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t>
            </a:r>
            <a:r>
              <a:rPr lang="es-ES" sz="1200" b="0" strike="noStrike" spc="-1" dirty="0" err="1">
                <a:solidFill>
                  <a:srgbClr val="000000"/>
                </a:solidFill>
                <a:uFill>
                  <a:solidFill>
                    <a:srgbClr val="FFFFFF"/>
                  </a:solidFill>
                </a:uFill>
                <a:latin typeface="+mn-lt"/>
                <a:ea typeface="+mn-ea"/>
              </a:rPr>
              <a:t>high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gastrointestinal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p:txBody>
      </p:sp>
      <p:sp>
        <p:nvSpPr>
          <p:cNvPr id="308" name="TextShape 2"/>
          <p:cNvSpPr txBox="1"/>
          <p:nvPr/>
        </p:nvSpPr>
        <p:spPr>
          <a:xfrm>
            <a:off x="3884760" y="8685360"/>
            <a:ext cx="2971440" cy="456840"/>
          </a:xfrm>
          <a:prstGeom prst="rect">
            <a:avLst/>
          </a:prstGeom>
          <a:noFill/>
          <a:ln>
            <a:noFill/>
          </a:ln>
        </p:spPr>
        <p:txBody>
          <a:bodyPr anchor="b"/>
          <a:lstStyle/>
          <a:p>
            <a:pPr algn="r">
              <a:lnSpc>
                <a:spcPct val="100000"/>
              </a:lnSpc>
            </a:pPr>
            <a:fld id="{BB8F3AD8-61AC-4434-8DC4-2ABC6E5C2BC8}" type="slidenum">
              <a:rPr lang="es-ES" sz="1200" b="0" strike="noStrike" spc="-1">
                <a:solidFill>
                  <a:srgbClr val="000000"/>
                </a:solidFill>
                <a:uFill>
                  <a:solidFill>
                    <a:srgbClr val="FFFFFF"/>
                  </a:solidFill>
                </a:uFill>
                <a:latin typeface="+mn-lt"/>
                <a:ea typeface="+mn-ea"/>
              </a:rPr>
              <a:pPr algn="r">
                <a:lnSpc>
                  <a:spcPct val="100000"/>
                </a:lnSpc>
              </a:pPr>
              <a:t>61</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668748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PlaceHolder 1"/>
          <p:cNvSpPr>
            <a:spLocks noGrp="1"/>
          </p:cNvSpPr>
          <p:nvPr>
            <p:ph type="body"/>
          </p:nvPr>
        </p:nvSpPr>
        <p:spPr>
          <a:xfrm>
            <a:off x="685800" y="4343400"/>
            <a:ext cx="5486040" cy="7139880"/>
          </a:xfrm>
          <a:prstGeom prst="rect">
            <a:avLst/>
          </a:prstGeom>
        </p:spPr>
        <p:txBody>
          <a:bodyPr lIns="0" tIns="0" rIns="0" bIns="0"/>
          <a:lstStyle/>
          <a:p>
            <a:r>
              <a:rPr lang="es-ES" sz="1200" b="0" strike="noStrike" spc="-1" dirty="0" err="1" smtClean="0">
                <a:solidFill>
                  <a:srgbClr val="000000"/>
                </a:solidFill>
                <a:uFill>
                  <a:solidFill>
                    <a:srgbClr val="FFFFFF"/>
                  </a:solidFill>
                </a:uFill>
                <a:latin typeface="+mn-lt"/>
              </a:rPr>
              <a:t>Periprocedural</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major</a:t>
            </a:r>
            <a:r>
              <a:rPr lang="es-ES" sz="1200" b="0" strike="noStrike" spc="-1" dirty="0" smtClean="0">
                <a:solidFill>
                  <a:srgbClr val="000000"/>
                </a:solidFill>
                <a:uFill>
                  <a:solidFill>
                    <a:srgbClr val="FFFFFF"/>
                  </a:solidFill>
                </a:uFill>
                <a:latin typeface="+mn-lt"/>
              </a:rPr>
              <a:t> adverse </a:t>
            </a:r>
            <a:r>
              <a:rPr lang="es-ES" sz="1200" b="0" strike="noStrike" spc="-1" dirty="0" err="1" smtClean="0">
                <a:solidFill>
                  <a:srgbClr val="000000"/>
                </a:solidFill>
                <a:uFill>
                  <a:solidFill>
                    <a:srgbClr val="FFFFFF"/>
                  </a:solidFill>
                </a:uFill>
                <a:latin typeface="+mn-lt"/>
              </a:rPr>
              <a:t>events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including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pericardial</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bleeding</a:t>
            </a:r>
            <a:r>
              <a:rPr lang="es-ES" sz="1200" b="0" strike="noStrike" spc="-1" dirty="0" smtClean="0">
                <a:solidFill>
                  <a:srgbClr val="000000"/>
                </a:solidFill>
                <a:uFill>
                  <a:solidFill>
                    <a:srgbClr val="FFFFFF"/>
                  </a:solidFill>
                </a:uFill>
                <a:latin typeface="+mn-lt"/>
              </a:rPr>
              <a:t>/</a:t>
            </a:r>
            <a:r>
              <a:rPr lang="es-ES" sz="1200" b="0" strike="noStrike" spc="-1" dirty="0" err="1" smtClean="0">
                <a:solidFill>
                  <a:srgbClr val="000000"/>
                </a:solidFill>
                <a:uFill>
                  <a:solidFill>
                    <a:srgbClr val="FFFFFF"/>
                  </a:solidFill>
                </a:uFill>
                <a:latin typeface="+mn-lt"/>
              </a:rPr>
              <a:t>tamponade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stroke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device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embolisation</a:t>
            </a:r>
            <a:r>
              <a:rPr lang="es-ES" sz="1200" b="0" strike="noStrike" spc="-1" dirty="0" smtClean="0">
                <a:solidFill>
                  <a:srgbClr val="000000"/>
                </a:solidFill>
                <a:uFill>
                  <a:solidFill>
                    <a:srgbClr val="FFFFFF"/>
                  </a:solidFill>
                </a:uFill>
                <a:latin typeface="+mn-lt"/>
              </a:rPr>
              <a:t>, etc., </a:t>
            </a:r>
            <a:r>
              <a:rPr lang="es-ES" sz="1200" b="0" strike="noStrike" spc="-1" dirty="0" err="1" smtClean="0">
                <a:solidFill>
                  <a:srgbClr val="000000"/>
                </a:solidFill>
                <a:uFill>
                  <a:solidFill>
                    <a:srgbClr val="FFFFFF"/>
                  </a:solidFill>
                </a:uFill>
                <a:latin typeface="+mn-lt"/>
              </a:rPr>
              <a:t>occurred</a:t>
            </a:r>
            <a:r>
              <a:rPr lang="es-ES" sz="1200" b="0" strike="noStrike" spc="-1" dirty="0" smtClean="0">
                <a:solidFill>
                  <a:srgbClr val="000000"/>
                </a:solidFill>
                <a:uFill>
                  <a:solidFill>
                    <a:srgbClr val="FFFFFF"/>
                  </a:solidFill>
                </a:uFill>
                <a:latin typeface="+mn-lt"/>
              </a:rPr>
              <a:t> in 5-7% of </a:t>
            </a:r>
            <a:r>
              <a:rPr lang="es-ES" sz="1200" b="0" strike="noStrike" spc="-1" dirty="0" err="1" smtClean="0">
                <a:solidFill>
                  <a:srgbClr val="000000"/>
                </a:solidFill>
                <a:uFill>
                  <a:solidFill>
                    <a:srgbClr val="FFFFFF"/>
                  </a:solidFill>
                </a:uFill>
                <a:latin typeface="+mn-lt"/>
              </a:rPr>
              <a:t>patients</a:t>
            </a:r>
            <a:r>
              <a:rPr lang="es-ES" sz="1200" b="0" strike="noStrike" spc="-1" dirty="0" smtClean="0">
                <a:solidFill>
                  <a:srgbClr val="000000"/>
                </a:solidFill>
                <a:uFill>
                  <a:solidFill>
                    <a:srgbClr val="FFFFFF"/>
                  </a:solidFill>
                </a:uFill>
                <a:latin typeface="+mn-lt"/>
              </a:rPr>
              <a:t> in PROTECT AF and </a:t>
            </a:r>
            <a:r>
              <a:rPr lang="es-ES" sz="1200" b="0" strike="noStrike" spc="-1" dirty="0" err="1" smtClean="0">
                <a:solidFill>
                  <a:srgbClr val="000000"/>
                </a:solidFill>
                <a:uFill>
                  <a:solidFill>
                    <a:srgbClr val="FFFFFF"/>
                  </a:solidFill>
                </a:uFill>
                <a:latin typeface="+mn-lt"/>
              </a:rPr>
              <a:t>other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studies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reflecting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learning</a:t>
            </a:r>
            <a:r>
              <a:rPr lang="es-ES" sz="1200" b="0" strike="noStrike" spc="-1" dirty="0" smtClean="0">
                <a:solidFill>
                  <a:srgbClr val="000000"/>
                </a:solidFill>
                <a:uFill>
                  <a:solidFill>
                    <a:srgbClr val="FFFFFF"/>
                  </a:solidFill>
                </a:uFill>
                <a:latin typeface="+mn-lt"/>
              </a:rPr>
              <a:t> curve </a:t>
            </a:r>
            <a:r>
              <a:rPr lang="es-ES" sz="1200" b="0" strike="noStrike" spc="-1" dirty="0" err="1" smtClean="0">
                <a:solidFill>
                  <a:srgbClr val="000000"/>
                </a:solidFill>
                <a:uFill>
                  <a:solidFill>
                    <a:srgbClr val="FFFFFF"/>
                  </a:solidFill>
                </a:uFill>
                <a:latin typeface="+mn-lt"/>
              </a:rPr>
              <a:t>effect</a:t>
            </a:r>
            <a:r>
              <a:rPr lang="es-ES" sz="1200" b="0" strike="noStrike" spc="-1" dirty="0" smtClean="0">
                <a:solidFill>
                  <a:srgbClr val="000000"/>
                </a:solidFill>
                <a:uFill>
                  <a:solidFill>
                    <a:srgbClr val="FFFFFF"/>
                  </a:solidFill>
                </a:uFill>
                <a:latin typeface="+mn-lt"/>
              </a:rPr>
              <a:t> of a </a:t>
            </a:r>
            <a:r>
              <a:rPr lang="es-ES" sz="1200" b="0" strike="noStrike" spc="-1" dirty="0" err="1" smtClean="0">
                <a:solidFill>
                  <a:srgbClr val="000000"/>
                </a:solidFill>
                <a:uFill>
                  <a:solidFill>
                    <a:srgbClr val="FFFFFF"/>
                  </a:solidFill>
                </a:uFill>
                <a:latin typeface="+mn-lt"/>
              </a:rPr>
              <a:t>relatively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complex</a:t>
            </a:r>
            <a:r>
              <a:rPr lang="es-ES" sz="1200" b="0" strike="noStrike" spc="-1" dirty="0" smtClean="0">
                <a:solidFill>
                  <a:srgbClr val="000000"/>
                </a:solidFill>
                <a:uFill>
                  <a:solidFill>
                    <a:srgbClr val="FFFFFF"/>
                  </a:solidFill>
                </a:uFill>
                <a:latin typeface="+mn-lt"/>
              </a:rPr>
              <a:t> procedure1,2,3,4. </a:t>
            </a:r>
            <a:r>
              <a:rPr lang="es-ES" sz="1200" b="0" strike="noStrike" spc="-1" dirty="0" err="1" smtClean="0">
                <a:solidFill>
                  <a:srgbClr val="000000"/>
                </a:solidFill>
                <a:uFill>
                  <a:solidFill>
                    <a:srgbClr val="FFFFFF"/>
                  </a:solidFill>
                </a:uFill>
                <a:latin typeface="+mn-lt"/>
              </a:rPr>
              <a:t>Indeed</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need</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for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transseptal</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access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fragility</a:t>
            </a:r>
            <a:r>
              <a:rPr lang="es-ES" sz="1200" b="0" strike="noStrike" spc="-1" dirty="0" smtClean="0">
                <a:solidFill>
                  <a:srgbClr val="000000"/>
                </a:solidFill>
                <a:uFill>
                  <a:solidFill>
                    <a:srgbClr val="FFFFFF"/>
                  </a:solidFill>
                </a:uFill>
                <a:latin typeface="+mn-lt"/>
              </a:rPr>
              <a:t> and </a:t>
            </a:r>
            <a:r>
              <a:rPr lang="es-ES" sz="1200" b="0" strike="noStrike" spc="-1" dirty="0" err="1" smtClean="0">
                <a:solidFill>
                  <a:srgbClr val="000000"/>
                </a:solidFill>
                <a:uFill>
                  <a:solidFill>
                    <a:srgbClr val="FFFFFF"/>
                  </a:solidFill>
                </a:uFill>
                <a:latin typeface="+mn-lt"/>
              </a:rPr>
              <a:t>enormous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anatomical</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variability</a:t>
            </a:r>
            <a:r>
              <a:rPr lang="es-ES" sz="1200" b="0" strike="noStrike" spc="-1" dirty="0" smtClean="0">
                <a:solidFill>
                  <a:srgbClr val="000000"/>
                </a:solidFill>
                <a:uFill>
                  <a:solidFill>
                    <a:srgbClr val="FFFFFF"/>
                  </a:solidFill>
                </a:uFill>
                <a:latin typeface="+mn-lt"/>
              </a:rPr>
              <a:t> of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LAA placed LAA </a:t>
            </a:r>
            <a:r>
              <a:rPr lang="es-ES" sz="1200" b="0" strike="noStrike" spc="-1" dirty="0" err="1" smtClean="0">
                <a:solidFill>
                  <a:srgbClr val="000000"/>
                </a:solidFill>
                <a:uFill>
                  <a:solidFill>
                    <a:srgbClr val="FFFFFF"/>
                  </a:solidFill>
                </a:uFill>
                <a:latin typeface="+mn-lt"/>
              </a:rPr>
              <a:t>closure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among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most</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challenging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procedures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both</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for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interventional</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cardiologists</a:t>
            </a:r>
            <a:r>
              <a:rPr lang="es-ES" sz="1200" b="0" strike="noStrike" spc="-1" dirty="0" smtClean="0">
                <a:solidFill>
                  <a:srgbClr val="000000"/>
                </a:solidFill>
                <a:uFill>
                  <a:solidFill>
                    <a:srgbClr val="FFFFFF"/>
                  </a:solidFill>
                </a:uFill>
                <a:latin typeface="+mn-lt"/>
              </a:rPr>
              <a:t> and </a:t>
            </a:r>
            <a:r>
              <a:rPr lang="es-ES" sz="1200" b="0" strike="noStrike" spc="-1" dirty="0" err="1" smtClean="0">
                <a:solidFill>
                  <a:srgbClr val="000000"/>
                </a:solidFill>
                <a:uFill>
                  <a:solidFill>
                    <a:srgbClr val="FFFFFF"/>
                  </a:solidFill>
                </a:uFill>
                <a:latin typeface="+mn-lt"/>
              </a:rPr>
              <a:t>for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electrophysiologists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Fortunately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results</a:t>
            </a:r>
            <a:r>
              <a:rPr lang="es-ES" sz="1200" b="0" strike="noStrike" spc="-1" dirty="0" smtClean="0">
                <a:solidFill>
                  <a:srgbClr val="000000"/>
                </a:solidFill>
                <a:uFill>
                  <a:solidFill>
                    <a:srgbClr val="FFFFFF"/>
                  </a:solidFill>
                </a:uFill>
                <a:latin typeface="+mn-lt"/>
              </a:rPr>
              <a:t> of </a:t>
            </a:r>
            <a:r>
              <a:rPr lang="es-ES" sz="1200" b="0" strike="noStrike" spc="-1" dirty="0" err="1" smtClean="0">
                <a:solidFill>
                  <a:srgbClr val="000000"/>
                </a:solidFill>
                <a:uFill>
                  <a:solidFill>
                    <a:srgbClr val="FFFFFF"/>
                  </a:solidFill>
                </a:uFill>
                <a:latin typeface="+mn-lt"/>
              </a:rPr>
              <a:t>subsequent</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randomised</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trials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such</a:t>
            </a:r>
            <a:r>
              <a:rPr lang="es-ES" sz="1200" b="0" strike="noStrike" spc="-1" dirty="0" smtClean="0">
                <a:solidFill>
                  <a:srgbClr val="000000"/>
                </a:solidFill>
                <a:uFill>
                  <a:solidFill>
                    <a:srgbClr val="FFFFFF"/>
                  </a:solidFill>
                </a:uFill>
                <a:latin typeface="+mn-lt"/>
              </a:rPr>
              <a:t> as PREVAIL3 and </a:t>
            </a:r>
            <a:r>
              <a:rPr lang="es-ES" sz="1200" b="0" strike="noStrike" spc="-1" dirty="0" err="1" smtClean="0">
                <a:solidFill>
                  <a:srgbClr val="000000"/>
                </a:solidFill>
                <a:uFill>
                  <a:solidFill>
                    <a:srgbClr val="FFFFFF"/>
                  </a:solidFill>
                </a:uFill>
                <a:latin typeface="+mn-lt"/>
              </a:rPr>
              <a:t>reports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from</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registries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have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documented</a:t>
            </a:r>
            <a:r>
              <a:rPr lang="es-ES" sz="1200" b="0" strike="noStrike" spc="-1" dirty="0" smtClean="0">
                <a:solidFill>
                  <a:srgbClr val="000000"/>
                </a:solidFill>
                <a:uFill>
                  <a:solidFill>
                    <a:srgbClr val="FFFFFF"/>
                  </a:solidFill>
                </a:uFill>
                <a:latin typeface="+mn-lt"/>
              </a:rPr>
              <a:t> a </a:t>
            </a:r>
            <a:r>
              <a:rPr lang="es-ES" sz="1200" b="0" strike="noStrike" spc="-1" dirty="0" err="1" smtClean="0">
                <a:solidFill>
                  <a:srgbClr val="000000"/>
                </a:solidFill>
                <a:uFill>
                  <a:solidFill>
                    <a:srgbClr val="FFFFFF"/>
                  </a:solidFill>
                </a:uFill>
                <a:latin typeface="+mn-lt"/>
              </a:rPr>
              <a:t>decrease</a:t>
            </a:r>
            <a:r>
              <a:rPr lang="es-ES" sz="1200" b="0" strike="noStrike" spc="-1" dirty="0" smtClean="0">
                <a:solidFill>
                  <a:srgbClr val="000000"/>
                </a:solidFill>
                <a:uFill>
                  <a:solidFill>
                    <a:srgbClr val="FFFFFF"/>
                  </a:solidFill>
                </a:uFill>
                <a:latin typeface="+mn-lt"/>
              </a:rPr>
              <a:t> of </a:t>
            </a:r>
            <a:r>
              <a:rPr lang="es-ES" sz="1200" b="0" strike="noStrike" spc="-1" dirty="0" err="1" smtClean="0">
                <a:solidFill>
                  <a:srgbClr val="000000"/>
                </a:solidFill>
                <a:uFill>
                  <a:solidFill>
                    <a:srgbClr val="FFFFFF"/>
                  </a:solidFill>
                </a:uFill>
                <a:latin typeface="+mn-lt"/>
              </a:rPr>
              <a:t>MAEs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to</a:t>
            </a:r>
            <a:r>
              <a:rPr lang="es-ES" sz="1200" b="0" strike="noStrike" spc="-1" dirty="0" smtClean="0">
                <a:solidFill>
                  <a:srgbClr val="000000"/>
                </a:solidFill>
                <a:uFill>
                  <a:solidFill>
                    <a:srgbClr val="FFFFFF"/>
                  </a:solidFill>
                </a:uFill>
                <a:latin typeface="+mn-lt"/>
              </a:rPr>
              <a:t> 2-3% of patients6. </a:t>
            </a:r>
            <a:r>
              <a:rPr lang="es-ES" sz="1200" b="0" strike="noStrike" spc="-1" dirty="0" err="1" smtClean="0">
                <a:solidFill>
                  <a:srgbClr val="000000"/>
                </a:solidFill>
                <a:uFill>
                  <a:solidFill>
                    <a:srgbClr val="FFFFFF"/>
                  </a:solidFill>
                </a:uFill>
                <a:latin typeface="+mn-lt"/>
              </a:rPr>
              <a:t>Nevertheless</a:t>
            </a:r>
            <a:r>
              <a:rPr lang="es-ES" sz="1200" b="0" strike="noStrike" spc="-1" dirty="0" smtClean="0">
                <a:solidFill>
                  <a:srgbClr val="000000"/>
                </a:solidFill>
                <a:uFill>
                  <a:solidFill>
                    <a:srgbClr val="FFFFFF"/>
                  </a:solidFill>
                </a:uFill>
                <a:latin typeface="+mn-lt"/>
              </a:rPr>
              <a:t>, LAA </a:t>
            </a:r>
            <a:r>
              <a:rPr lang="es-ES" sz="1200" b="0" strike="noStrike" spc="-1" dirty="0" err="1" smtClean="0">
                <a:solidFill>
                  <a:srgbClr val="000000"/>
                </a:solidFill>
                <a:uFill>
                  <a:solidFill>
                    <a:srgbClr val="FFFFFF"/>
                  </a:solidFill>
                </a:uFill>
                <a:latin typeface="+mn-lt"/>
              </a:rPr>
              <a:t>closure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is</a:t>
            </a:r>
            <a:r>
              <a:rPr lang="es-ES" sz="1200" b="0" strike="noStrike" spc="-1" dirty="0" smtClean="0">
                <a:solidFill>
                  <a:srgbClr val="000000"/>
                </a:solidFill>
                <a:uFill>
                  <a:solidFill>
                    <a:srgbClr val="FFFFFF"/>
                  </a:solidFill>
                </a:uFill>
                <a:latin typeface="+mn-lt"/>
              </a:rPr>
              <a:t> a </a:t>
            </a:r>
            <a:r>
              <a:rPr lang="es-ES" sz="1200" b="0" strike="noStrike" spc="-1" dirty="0" err="1" smtClean="0">
                <a:solidFill>
                  <a:srgbClr val="000000"/>
                </a:solidFill>
                <a:uFill>
                  <a:solidFill>
                    <a:srgbClr val="FFFFFF"/>
                  </a:solidFill>
                </a:uFill>
                <a:latin typeface="+mn-lt"/>
              </a:rPr>
              <a:t>preventive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therapy</a:t>
            </a:r>
            <a:r>
              <a:rPr lang="es-ES" sz="1200" b="0" strike="noStrike" spc="-1" dirty="0" smtClean="0">
                <a:solidFill>
                  <a:srgbClr val="000000"/>
                </a:solidFill>
                <a:uFill>
                  <a:solidFill>
                    <a:srgbClr val="FFFFFF"/>
                  </a:solidFill>
                </a:uFill>
                <a:latin typeface="+mn-lt"/>
              </a:rPr>
              <a:t> and </a:t>
            </a:r>
            <a:r>
              <a:rPr lang="es-ES" sz="1200" b="0" strike="noStrike" spc="-1" dirty="0" err="1" smtClean="0">
                <a:solidFill>
                  <a:srgbClr val="000000"/>
                </a:solidFill>
                <a:uFill>
                  <a:solidFill>
                    <a:srgbClr val="FFFFFF"/>
                  </a:solidFill>
                </a:uFill>
                <a:latin typeface="+mn-lt"/>
              </a:rPr>
              <a:t>an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even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lower</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MAEs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rate</a:t>
            </a:r>
            <a:r>
              <a:rPr lang="es-ES" sz="1200" b="0" strike="noStrike" spc="-1" dirty="0" smtClean="0">
                <a:solidFill>
                  <a:srgbClr val="000000"/>
                </a:solidFill>
                <a:uFill>
                  <a:solidFill>
                    <a:srgbClr val="FFFFFF"/>
                  </a:solidFill>
                </a:uFill>
                <a:latin typeface="+mn-lt"/>
              </a:rPr>
              <a:t> (&lt;1%) </a:t>
            </a:r>
            <a:r>
              <a:rPr lang="es-ES" sz="1200" b="0" strike="noStrike" spc="-1" dirty="0" err="1" smtClean="0">
                <a:solidFill>
                  <a:srgbClr val="000000"/>
                </a:solidFill>
                <a:uFill>
                  <a:solidFill>
                    <a:srgbClr val="FFFFFF"/>
                  </a:solidFill>
                </a:uFill>
                <a:latin typeface="+mn-lt"/>
              </a:rPr>
              <a:t>remains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goal</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This</a:t>
            </a:r>
            <a:r>
              <a:rPr lang="es-ES" sz="1200" b="0" strike="noStrike" spc="-1" dirty="0" smtClean="0">
                <a:solidFill>
                  <a:srgbClr val="000000"/>
                </a:solidFill>
                <a:uFill>
                  <a:solidFill>
                    <a:srgbClr val="FFFFFF"/>
                  </a:solidFill>
                </a:uFill>
                <a:latin typeface="+mn-lt"/>
              </a:rPr>
              <a:t> can </a:t>
            </a:r>
            <a:r>
              <a:rPr lang="es-ES" sz="1200" b="0" strike="noStrike" spc="-1" dirty="0" err="1" smtClean="0">
                <a:solidFill>
                  <a:srgbClr val="000000"/>
                </a:solidFill>
                <a:uFill>
                  <a:solidFill>
                    <a:srgbClr val="FFFFFF"/>
                  </a:solidFill>
                </a:uFill>
                <a:latin typeface="+mn-lt"/>
              </a:rPr>
              <a:t>be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achieved</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with</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careful</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patient</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selection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criteria</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improvements</a:t>
            </a:r>
            <a:r>
              <a:rPr lang="es-ES" sz="1200" b="0" strike="noStrike" spc="-1" dirty="0" smtClean="0">
                <a:solidFill>
                  <a:srgbClr val="000000"/>
                </a:solidFill>
                <a:uFill>
                  <a:solidFill>
                    <a:srgbClr val="FFFFFF"/>
                  </a:solidFill>
                </a:uFill>
                <a:latin typeface="+mn-lt"/>
              </a:rPr>
              <a:t> in </a:t>
            </a:r>
            <a:r>
              <a:rPr lang="es-ES" sz="1200" b="0" strike="noStrike" spc="-1" dirty="0" err="1" smtClean="0">
                <a:solidFill>
                  <a:srgbClr val="000000"/>
                </a:solidFill>
                <a:uFill>
                  <a:solidFill>
                    <a:srgbClr val="FFFFFF"/>
                  </a:solidFill>
                </a:uFill>
                <a:latin typeface="+mn-lt"/>
              </a:rPr>
              <a:t>device</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design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advancements</a:t>
            </a:r>
            <a:r>
              <a:rPr lang="es-ES" sz="1200" b="0" strike="noStrike" spc="-1" dirty="0" smtClean="0">
                <a:solidFill>
                  <a:srgbClr val="000000"/>
                </a:solidFill>
                <a:uFill>
                  <a:solidFill>
                    <a:srgbClr val="FFFFFF"/>
                  </a:solidFill>
                </a:uFill>
                <a:latin typeface="+mn-lt"/>
              </a:rPr>
              <a:t> in </a:t>
            </a:r>
            <a:r>
              <a:rPr lang="es-ES" sz="1200" b="0" strike="noStrike" spc="-1" dirty="0" err="1" smtClean="0">
                <a:solidFill>
                  <a:srgbClr val="000000"/>
                </a:solidFill>
                <a:uFill>
                  <a:solidFill>
                    <a:srgbClr val="FFFFFF"/>
                  </a:solidFill>
                </a:uFill>
                <a:latin typeface="+mn-lt"/>
              </a:rPr>
              <a:t>cardiac</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imaging</a:t>
            </a:r>
            <a:r>
              <a:rPr lang="es-ES" sz="1200" b="0" strike="noStrike" spc="-1" dirty="0" smtClean="0">
                <a:solidFill>
                  <a:srgbClr val="000000"/>
                </a:solidFill>
                <a:uFill>
                  <a:solidFill>
                    <a:srgbClr val="FFFFFF"/>
                  </a:solidFill>
                </a:uFill>
                <a:latin typeface="+mn-lt"/>
              </a:rPr>
              <a:t>, and, more </a:t>
            </a:r>
            <a:r>
              <a:rPr lang="es-ES" sz="1200" b="0" strike="noStrike" spc="-1" dirty="0" err="1" smtClean="0">
                <a:solidFill>
                  <a:srgbClr val="000000"/>
                </a:solidFill>
                <a:uFill>
                  <a:solidFill>
                    <a:srgbClr val="FFFFFF"/>
                  </a:solidFill>
                </a:uFill>
                <a:latin typeface="+mn-lt"/>
              </a:rPr>
              <a:t>importantly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by</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following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specific</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guidelines</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regarding</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physician</a:t>
            </a:r>
            <a:r>
              <a:rPr lang="es-ES" sz="1200" b="0" strike="noStrike" spc="-1" dirty="0" smtClean="0">
                <a:solidFill>
                  <a:srgbClr val="000000"/>
                </a:solidFill>
                <a:uFill>
                  <a:solidFill>
                    <a:srgbClr val="FFFFFF"/>
                  </a:solidFill>
                </a:uFill>
                <a:latin typeface="+mn-lt"/>
              </a:rPr>
              <a:t> training and </a:t>
            </a:r>
            <a:r>
              <a:rPr lang="es-ES" sz="1200" b="0" strike="noStrike" spc="-1" dirty="0" err="1" smtClean="0">
                <a:solidFill>
                  <a:srgbClr val="000000"/>
                </a:solidFill>
                <a:uFill>
                  <a:solidFill>
                    <a:srgbClr val="FFFFFF"/>
                  </a:solidFill>
                </a:uFill>
                <a:latin typeface="+mn-lt"/>
              </a:rPr>
              <a:t>certification</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to</a:t>
            </a:r>
            <a:r>
              <a:rPr lang="es-ES" sz="1200" b="0" strike="noStrike" spc="-1" dirty="0" smtClean="0">
                <a:solidFill>
                  <a:srgbClr val="000000"/>
                </a:solidFill>
                <a:uFill>
                  <a:solidFill>
                    <a:srgbClr val="FFFFFF"/>
                  </a:solidFill>
                </a:uFill>
                <a:latin typeface="+mn-lt"/>
              </a:rPr>
              <a:t> </a:t>
            </a:r>
            <a:r>
              <a:rPr lang="es-ES" sz="1200" b="0" strike="noStrike" spc="-1" dirty="0" err="1" smtClean="0">
                <a:solidFill>
                  <a:srgbClr val="000000"/>
                </a:solidFill>
                <a:uFill>
                  <a:solidFill>
                    <a:srgbClr val="FFFFFF"/>
                  </a:solidFill>
                </a:uFill>
                <a:latin typeface="+mn-lt"/>
              </a:rPr>
              <a:t>perform</a:t>
            </a:r>
            <a:r>
              <a:rPr lang="es-ES" sz="1200" b="0" strike="noStrike" spc="-1" dirty="0" smtClean="0">
                <a:solidFill>
                  <a:srgbClr val="000000"/>
                </a:solidFill>
                <a:uFill>
                  <a:solidFill>
                    <a:srgbClr val="FFFFFF"/>
                  </a:solidFill>
                </a:uFill>
                <a:latin typeface="+mn-lt"/>
              </a:rPr>
              <a:t> LAA </a:t>
            </a:r>
            <a:r>
              <a:rPr lang="es-ES" sz="1200" b="0" strike="noStrike" spc="-1" dirty="0" err="1" smtClean="0">
                <a:solidFill>
                  <a:srgbClr val="000000"/>
                </a:solidFill>
                <a:uFill>
                  <a:solidFill>
                    <a:srgbClr val="FFFFFF"/>
                  </a:solidFill>
                </a:uFill>
                <a:latin typeface="+mn-lt"/>
              </a:rPr>
              <a:t>closure</a:t>
            </a:r>
            <a:r>
              <a:rPr lang="es-ES" sz="1200" b="0" strike="noStrike" spc="-1" dirty="0" smtClean="0">
                <a:solidFill>
                  <a:srgbClr val="000000"/>
                </a:solidFill>
                <a:uFill>
                  <a:solidFill>
                    <a:srgbClr val="FFFFFF"/>
                  </a:solidFill>
                </a:uFill>
                <a:latin typeface="+mn-lt"/>
              </a:rPr>
              <a:t> procedures7</a:t>
            </a:r>
            <a:endParaRPr lang="es-ES" sz="1200" b="0" strike="noStrike" spc="-1" dirty="0">
              <a:solidFill>
                <a:srgbClr val="000000"/>
              </a:solidFill>
              <a:uFill>
                <a:solidFill>
                  <a:srgbClr val="FFFFFF"/>
                </a:solidFill>
              </a:uFill>
              <a:latin typeface="+mn-lt"/>
            </a:endParaRPr>
          </a:p>
        </p:txBody>
      </p:sp>
    </p:spTree>
    <p:extLst>
      <p:ext uri="{BB962C8B-B14F-4D97-AF65-F5344CB8AC3E}">
        <p14:creationId xmlns:p14="http://schemas.microsoft.com/office/powerpoint/2010/main" val="3861018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880C9AE-BC63-4166-B33C-9388343DA623}" type="slidenum">
              <a:rPr lang="es-ES" smtClean="0"/>
              <a:t>66</a:t>
            </a:fld>
            <a:endParaRPr lang="es-ES"/>
          </a:p>
        </p:txBody>
      </p:sp>
    </p:spTree>
    <p:extLst>
      <p:ext uri="{BB962C8B-B14F-4D97-AF65-F5344CB8AC3E}">
        <p14:creationId xmlns:p14="http://schemas.microsoft.com/office/powerpoint/2010/main" val="230521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PlaceHolder 1"/>
          <p:cNvSpPr>
            <a:spLocks noGrp="1"/>
          </p:cNvSpPr>
          <p:nvPr>
            <p:ph type="body"/>
          </p:nvPr>
        </p:nvSpPr>
        <p:spPr>
          <a:xfrm>
            <a:off x="685800" y="4343400"/>
            <a:ext cx="5486040" cy="4114440"/>
          </a:xfrm>
          <a:prstGeom prst="rect">
            <a:avLst/>
          </a:prstGeom>
        </p:spPr>
        <p:txBody>
          <a:bodyPr/>
          <a:lstStyle/>
          <a:p>
            <a:endParaRPr lang="es-ES" sz="1800" b="0" strike="noStrike" spc="-1" dirty="0">
              <a:solidFill>
                <a:srgbClr val="000000"/>
              </a:solidFill>
              <a:uFill>
                <a:solidFill>
                  <a:srgbClr val="FFFFFF"/>
                </a:solidFill>
              </a:uFill>
              <a:latin typeface="Calibri"/>
            </a:endParaRPr>
          </a:p>
        </p:txBody>
      </p:sp>
      <p:sp>
        <p:nvSpPr>
          <p:cNvPr id="360" name="TextShape 2"/>
          <p:cNvSpPr txBox="1"/>
          <p:nvPr/>
        </p:nvSpPr>
        <p:spPr>
          <a:xfrm>
            <a:off x="3884760" y="8685360"/>
            <a:ext cx="2971440" cy="456840"/>
          </a:xfrm>
          <a:prstGeom prst="rect">
            <a:avLst/>
          </a:prstGeom>
          <a:noFill/>
          <a:ln>
            <a:noFill/>
          </a:ln>
        </p:spPr>
        <p:txBody>
          <a:bodyPr anchor="b"/>
          <a:lstStyle/>
          <a:p>
            <a:pPr algn="r">
              <a:lnSpc>
                <a:spcPct val="100000"/>
              </a:lnSpc>
            </a:pPr>
            <a:fld id="{ACC17C65-872C-47A2-992D-0F795F055F15}" type="slidenum">
              <a:rPr lang="es-ES" sz="1200" b="0" strike="noStrike" spc="-1">
                <a:solidFill>
                  <a:srgbClr val="000000"/>
                </a:solidFill>
                <a:uFill>
                  <a:solidFill>
                    <a:srgbClr val="FFFFFF"/>
                  </a:solidFill>
                </a:uFill>
                <a:latin typeface="+mn-lt"/>
                <a:ea typeface="+mn-ea"/>
              </a:rPr>
              <a:pPr algn="r">
                <a:lnSpc>
                  <a:spcPct val="100000"/>
                </a:lnSpc>
              </a:pPr>
              <a:t>16</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17553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PlaceHolder 1"/>
          <p:cNvSpPr>
            <a:spLocks noGrp="1"/>
          </p:cNvSpPr>
          <p:nvPr>
            <p:ph type="body"/>
          </p:nvPr>
        </p:nvSpPr>
        <p:spPr>
          <a:xfrm>
            <a:off x="685800" y="4343400"/>
            <a:ext cx="5486040" cy="4114440"/>
          </a:xfrm>
          <a:prstGeom prst="rect">
            <a:avLst/>
          </a:prstGeom>
        </p:spPr>
        <p:txBody>
          <a:bodyPr/>
          <a:lstStyle/>
          <a:p>
            <a:endParaRPr lang="es-ES" sz="1800" b="0" strike="noStrike" spc="-1" dirty="0">
              <a:solidFill>
                <a:srgbClr val="000000"/>
              </a:solidFill>
              <a:uFill>
                <a:solidFill>
                  <a:srgbClr val="FFFFFF"/>
                </a:solidFill>
              </a:uFill>
              <a:latin typeface="Calibri"/>
            </a:endParaRPr>
          </a:p>
        </p:txBody>
      </p:sp>
      <p:sp>
        <p:nvSpPr>
          <p:cNvPr id="360" name="TextShape 2"/>
          <p:cNvSpPr txBox="1"/>
          <p:nvPr/>
        </p:nvSpPr>
        <p:spPr>
          <a:xfrm>
            <a:off x="3884760" y="8685360"/>
            <a:ext cx="2971440" cy="456840"/>
          </a:xfrm>
          <a:prstGeom prst="rect">
            <a:avLst/>
          </a:prstGeom>
          <a:noFill/>
          <a:ln>
            <a:noFill/>
          </a:ln>
        </p:spPr>
        <p:txBody>
          <a:bodyPr anchor="b"/>
          <a:lstStyle/>
          <a:p>
            <a:pPr algn="r">
              <a:lnSpc>
                <a:spcPct val="100000"/>
              </a:lnSpc>
            </a:pPr>
            <a:fld id="{ACC17C65-872C-47A2-992D-0F795F055F15}" type="slidenum">
              <a:rPr lang="es-ES" sz="1200" b="0" strike="noStrike" spc="-1">
                <a:solidFill>
                  <a:srgbClr val="000000"/>
                </a:solidFill>
                <a:uFill>
                  <a:solidFill>
                    <a:srgbClr val="FFFFFF"/>
                  </a:solidFill>
                </a:uFill>
                <a:latin typeface="+mn-lt"/>
                <a:ea typeface="+mn-ea"/>
              </a:rPr>
              <a:pPr algn="r">
                <a:lnSpc>
                  <a:spcPct val="100000"/>
                </a:lnSpc>
              </a:pPr>
              <a:t>17</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3477073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p:cNvSpPr>
          <p:nvPr>
            <p:ph type="body"/>
          </p:nvPr>
        </p:nvSpPr>
        <p:spPr>
          <a:xfrm>
            <a:off x="685800" y="4343400"/>
            <a:ext cx="5486040" cy="4114440"/>
          </a:xfrm>
          <a:prstGeom prst="rect">
            <a:avLst/>
          </a:prstGeom>
        </p:spPr>
        <p:txBody>
          <a:bodyPr/>
          <a:lstStyle/>
          <a:p>
            <a:r>
              <a:rPr lang="es-ES" sz="1200" b="1" strike="noStrike" cap="all" spc="-1" dirty="0">
                <a:solidFill>
                  <a:srgbClr val="000000"/>
                </a:solidFill>
                <a:uFill>
                  <a:solidFill>
                    <a:srgbClr val="FFFFFF"/>
                  </a:solidFill>
                </a:uFill>
                <a:latin typeface="+mn-lt"/>
                <a:ea typeface="+mn-ea"/>
              </a:rPr>
              <a:t>BACKGROUND:</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Both</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chronic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systemic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thromboembolism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However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risks</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effects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antithrombotic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not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been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thoroughly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investigated</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both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conditions</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METHODS: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Using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Danish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national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registries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identified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discharged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from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hospital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 diagnosis of </a:t>
            </a:r>
            <a:r>
              <a:rPr lang="es-ES" sz="1200" b="0" strike="noStrike" spc="-1" dirty="0" err="1">
                <a:solidFill>
                  <a:srgbClr val="000000"/>
                </a:solidFill>
                <a:uFill>
                  <a:solidFill>
                    <a:srgbClr val="FFFFFF"/>
                  </a:solidFill>
                </a:uFill>
                <a:latin typeface="+mn-lt"/>
                <a:ea typeface="+mn-ea"/>
              </a:rPr>
              <a:t>nonvalvular</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between</a:t>
            </a:r>
            <a:r>
              <a:rPr lang="es-ES" sz="1200" b="0" strike="noStrike" spc="-1" dirty="0">
                <a:solidFill>
                  <a:srgbClr val="000000"/>
                </a:solidFill>
                <a:uFill>
                  <a:solidFill>
                    <a:srgbClr val="FFFFFF"/>
                  </a:solidFill>
                </a:uFill>
                <a:latin typeface="+mn-lt"/>
                <a:ea typeface="+mn-ea"/>
              </a:rPr>
              <a:t> 1997 and 2008.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systemic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thromboembolism</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non-</a:t>
            </a:r>
            <a:r>
              <a:rPr lang="es-ES" sz="1200" b="0" strike="noStrike" spc="-1" dirty="0" err="1">
                <a:solidFill>
                  <a:srgbClr val="000000"/>
                </a:solidFill>
                <a:uFill>
                  <a:solidFill>
                    <a:srgbClr val="FFFFFF"/>
                  </a:solidFill>
                </a:uFill>
                <a:latin typeface="+mn-lt"/>
                <a:ea typeface="+mn-ea"/>
              </a:rPr>
              <a:t>end</a:t>
            </a:r>
            <a:r>
              <a:rPr lang="es-ES" sz="1200" b="0" strike="noStrike" spc="-1" dirty="0">
                <a:solidFill>
                  <a:srgbClr val="000000"/>
                </a:solidFill>
                <a:uFill>
                  <a:solidFill>
                    <a:srgbClr val="FFFFFF"/>
                  </a:solidFill>
                </a:uFill>
                <a:latin typeface="+mn-lt"/>
                <a:ea typeface="+mn-ea"/>
              </a:rPr>
              <a:t>-</a:t>
            </a:r>
            <a:r>
              <a:rPr lang="es-ES" sz="1200" b="0" strike="noStrike" spc="-1" dirty="0" err="1">
                <a:solidFill>
                  <a:srgbClr val="000000"/>
                </a:solidFill>
                <a:uFill>
                  <a:solidFill>
                    <a:srgbClr val="FFFFFF"/>
                  </a:solidFill>
                </a:uFill>
                <a:latin typeface="+mn-lt"/>
                <a:ea typeface="+mn-ea"/>
              </a:rPr>
              <a:t>stage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chronic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end-stage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chronic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requiring</a:t>
            </a:r>
            <a:r>
              <a:rPr lang="es-ES" sz="1200" b="0" strike="noStrike" spc="-1" dirty="0">
                <a:solidFill>
                  <a:srgbClr val="000000"/>
                </a:solidFill>
                <a:uFill>
                  <a:solidFill>
                    <a:srgbClr val="FFFFFF"/>
                  </a:solidFill>
                </a:uFill>
                <a:latin typeface="+mn-lt"/>
                <a:ea typeface="+mn-ea"/>
              </a:rPr>
              <a:t> renal-</a:t>
            </a:r>
            <a:r>
              <a:rPr lang="es-ES" sz="1200" b="0" strike="noStrike" spc="-1" dirty="0" err="1">
                <a:solidFill>
                  <a:srgbClr val="000000"/>
                </a:solidFill>
                <a:uFill>
                  <a:solidFill>
                    <a:srgbClr val="FFFFFF"/>
                  </a:solidFill>
                </a:uFill>
                <a:latin typeface="+mn-lt"/>
                <a:ea typeface="+mn-ea"/>
              </a:rPr>
              <a:t>replacement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therapy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estimated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use of time-</a:t>
            </a:r>
            <a:r>
              <a:rPr lang="es-ES" sz="1200" b="0" strike="noStrike" spc="-1" dirty="0" err="1">
                <a:solidFill>
                  <a:srgbClr val="000000"/>
                </a:solidFill>
                <a:uFill>
                  <a:solidFill>
                    <a:srgbClr val="FFFFFF"/>
                  </a:solidFill>
                </a:uFill>
                <a:latin typeface="+mn-lt"/>
                <a:ea typeface="+mn-ea"/>
              </a:rPr>
              <a:t>dependent</a:t>
            </a:r>
            <a:r>
              <a:rPr lang="es-ES" sz="1200" b="0" strike="noStrike" spc="-1" dirty="0">
                <a:solidFill>
                  <a:srgbClr val="000000"/>
                </a:solidFill>
                <a:uFill>
                  <a:solidFill>
                    <a:srgbClr val="FFFFFF"/>
                  </a:solidFill>
                </a:uFill>
                <a:latin typeface="+mn-lt"/>
                <a:ea typeface="+mn-ea"/>
              </a:rPr>
              <a:t> Cox </a:t>
            </a:r>
            <a:r>
              <a:rPr lang="es-ES" sz="1200" b="0" strike="noStrike" spc="-1" dirty="0" err="1">
                <a:solidFill>
                  <a:srgbClr val="000000"/>
                </a:solidFill>
                <a:uFill>
                  <a:solidFill>
                    <a:srgbClr val="FFFFFF"/>
                  </a:solidFill>
                </a:uFill>
                <a:latin typeface="+mn-lt"/>
                <a:ea typeface="+mn-ea"/>
              </a:rPr>
              <a:t>regression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analyses</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addition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effects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treatment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aspirin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both</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chronic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compared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effects</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no renal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RESULTS:</a:t>
            </a:r>
            <a:endParaRPr lang="es-ES" sz="1800" b="0" strike="noStrike" spc="-1" dirty="0">
              <a:solidFill>
                <a:srgbClr val="000000"/>
              </a:solidFill>
              <a:uFill>
                <a:solidFill>
                  <a:srgbClr val="FFFFFF"/>
                </a:solidFill>
              </a:uFill>
              <a:latin typeface="Calibri"/>
            </a:endParaRPr>
          </a:p>
          <a:p>
            <a:r>
              <a:rPr lang="es-ES" sz="1200" b="0" strike="noStrike" spc="-1" dirty="0">
                <a:solidFill>
                  <a:srgbClr val="000000"/>
                </a:solidFill>
                <a:uFill>
                  <a:solidFill>
                    <a:srgbClr val="FFFFFF"/>
                  </a:solidFill>
                </a:uFill>
                <a:latin typeface="+mn-lt"/>
                <a:ea typeface="+mn-ea"/>
              </a:rPr>
              <a:t>Of 132,372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included</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analysis</a:t>
            </a:r>
            <a:r>
              <a:rPr lang="es-ES" sz="1200" b="0" strike="noStrike" spc="-1" dirty="0">
                <a:solidFill>
                  <a:srgbClr val="000000"/>
                </a:solidFill>
                <a:uFill>
                  <a:solidFill>
                    <a:srgbClr val="FFFFFF"/>
                  </a:solidFill>
                </a:uFill>
                <a:latin typeface="+mn-lt"/>
                <a:ea typeface="+mn-ea"/>
              </a:rPr>
              <a:t>, 3587 (2.7%) </a:t>
            </a:r>
            <a:r>
              <a:rPr lang="es-ES" sz="1200" b="0" strike="noStrike" spc="-1" dirty="0" err="1">
                <a:solidFill>
                  <a:srgbClr val="000000"/>
                </a:solidFill>
                <a:uFill>
                  <a:solidFill>
                    <a:srgbClr val="FFFFFF"/>
                  </a:solidFill>
                </a:uFill>
                <a:latin typeface="+mn-lt"/>
                <a:ea typeface="+mn-ea"/>
              </a:rPr>
              <a:t>had</a:t>
            </a:r>
            <a:r>
              <a:rPr lang="es-ES" sz="1200" b="0" strike="noStrike" spc="-1" dirty="0">
                <a:solidFill>
                  <a:srgbClr val="000000"/>
                </a:solidFill>
                <a:uFill>
                  <a:solidFill>
                    <a:srgbClr val="FFFFFF"/>
                  </a:solidFill>
                </a:uFill>
                <a:latin typeface="+mn-lt"/>
                <a:ea typeface="+mn-ea"/>
              </a:rPr>
              <a:t> non-</a:t>
            </a:r>
            <a:r>
              <a:rPr lang="es-ES" sz="1200" b="0" strike="noStrike" spc="-1" dirty="0" err="1">
                <a:solidFill>
                  <a:srgbClr val="000000"/>
                </a:solidFill>
                <a:uFill>
                  <a:solidFill>
                    <a:srgbClr val="FFFFFF"/>
                  </a:solidFill>
                </a:uFill>
                <a:latin typeface="+mn-lt"/>
                <a:ea typeface="+mn-ea"/>
              </a:rPr>
              <a:t>end</a:t>
            </a:r>
            <a:r>
              <a:rPr lang="es-ES" sz="1200" b="0" strike="noStrike" spc="-1" dirty="0">
                <a:solidFill>
                  <a:srgbClr val="000000"/>
                </a:solidFill>
                <a:uFill>
                  <a:solidFill>
                    <a:srgbClr val="FFFFFF"/>
                  </a:solidFill>
                </a:uFill>
                <a:latin typeface="+mn-lt"/>
                <a:ea typeface="+mn-ea"/>
              </a:rPr>
              <a:t>-</a:t>
            </a:r>
            <a:r>
              <a:rPr lang="es-ES" sz="1200" b="0" strike="noStrike" spc="-1" dirty="0" err="1">
                <a:solidFill>
                  <a:srgbClr val="000000"/>
                </a:solidFill>
                <a:uFill>
                  <a:solidFill>
                    <a:srgbClr val="FFFFFF"/>
                  </a:solidFill>
                </a:uFill>
                <a:latin typeface="+mn-lt"/>
                <a:ea typeface="+mn-ea"/>
              </a:rPr>
              <a:t>stage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chronic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and 901 (0.7%) </a:t>
            </a:r>
            <a:r>
              <a:rPr lang="es-ES" sz="1200" b="0" strike="noStrike" spc="-1" dirty="0" err="1">
                <a:solidFill>
                  <a:srgbClr val="000000"/>
                </a:solidFill>
                <a:uFill>
                  <a:solidFill>
                    <a:srgbClr val="FFFFFF"/>
                  </a:solidFill>
                </a:uFill>
                <a:latin typeface="+mn-lt"/>
                <a:ea typeface="+mn-ea"/>
              </a:rPr>
              <a:t>required</a:t>
            </a:r>
            <a:r>
              <a:rPr lang="es-ES" sz="1200" b="0" strike="noStrike" spc="-1" dirty="0">
                <a:solidFill>
                  <a:srgbClr val="000000"/>
                </a:solidFill>
                <a:uFill>
                  <a:solidFill>
                    <a:srgbClr val="FFFFFF"/>
                  </a:solidFill>
                </a:uFill>
                <a:latin typeface="+mn-lt"/>
                <a:ea typeface="+mn-ea"/>
              </a:rPr>
              <a:t> renal-</a:t>
            </a:r>
            <a:r>
              <a:rPr lang="es-ES" sz="1200" b="0" strike="noStrike" spc="-1" dirty="0" err="1">
                <a:solidFill>
                  <a:srgbClr val="000000"/>
                </a:solidFill>
                <a:uFill>
                  <a:solidFill>
                    <a:srgbClr val="FFFFFF"/>
                  </a:solidFill>
                </a:uFill>
                <a:latin typeface="+mn-lt"/>
                <a:ea typeface="+mn-ea"/>
              </a:rPr>
              <a:t>replacement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therapy</a:t>
            </a:r>
            <a:r>
              <a:rPr lang="es-ES" sz="1200" b="0" strike="noStrike" spc="-1" dirty="0">
                <a:solidFill>
                  <a:srgbClr val="000000"/>
                </a:solidFill>
                <a:uFill>
                  <a:solidFill>
                    <a:srgbClr val="FFFFFF"/>
                  </a:solidFill>
                </a:uFill>
                <a:latin typeface="+mn-lt"/>
                <a:ea typeface="+mn-ea"/>
              </a:rPr>
              <a:t>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time of </a:t>
            </a:r>
            <a:r>
              <a:rPr lang="es-ES" sz="1200" b="0" strike="noStrike" spc="-1" dirty="0" err="1">
                <a:solidFill>
                  <a:srgbClr val="000000"/>
                </a:solidFill>
                <a:uFill>
                  <a:solidFill>
                    <a:srgbClr val="FFFFFF"/>
                  </a:solidFill>
                </a:uFill>
                <a:latin typeface="+mn-lt"/>
                <a:ea typeface="+mn-ea"/>
              </a:rPr>
              <a:t>inclusion</a:t>
            </a:r>
            <a:r>
              <a:rPr lang="es-ES" sz="1200" b="0" strike="noStrike" spc="-1" dirty="0">
                <a:solidFill>
                  <a:srgbClr val="000000"/>
                </a:solidFill>
                <a:uFill>
                  <a:solidFill>
                    <a:srgbClr val="FFFFFF"/>
                  </a:solidFill>
                </a:uFill>
                <a:latin typeface="+mn-lt"/>
                <a:ea typeface="+mn-ea"/>
              </a:rPr>
              <a:t>. As </a:t>
            </a:r>
            <a:r>
              <a:rPr lang="es-ES" sz="1200" b="0" strike="noStrike" spc="-1" dirty="0" err="1">
                <a:solidFill>
                  <a:srgbClr val="000000"/>
                </a:solidFill>
                <a:uFill>
                  <a:solidFill>
                    <a:srgbClr val="FFFFFF"/>
                  </a:solidFill>
                </a:uFill>
                <a:latin typeface="+mn-lt"/>
                <a:ea typeface="+mn-ea"/>
              </a:rPr>
              <a:t>compared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not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have</a:t>
            </a:r>
            <a:r>
              <a:rPr lang="es-ES" sz="1200" b="0" strike="noStrike" spc="-1" dirty="0">
                <a:solidFill>
                  <a:srgbClr val="000000"/>
                </a:solidFill>
                <a:uFill>
                  <a:solidFill>
                    <a:srgbClr val="FFFFFF"/>
                  </a:solidFill>
                </a:uFill>
                <a:latin typeface="+mn-lt"/>
                <a:ea typeface="+mn-ea"/>
              </a:rPr>
              <a:t> renal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non-</a:t>
            </a:r>
            <a:r>
              <a:rPr lang="es-ES" sz="1200" b="0" strike="noStrike" spc="-1" dirty="0" err="1">
                <a:solidFill>
                  <a:srgbClr val="000000"/>
                </a:solidFill>
                <a:uFill>
                  <a:solidFill>
                    <a:srgbClr val="FFFFFF"/>
                  </a:solidFill>
                </a:uFill>
                <a:latin typeface="+mn-lt"/>
                <a:ea typeface="+mn-ea"/>
              </a:rPr>
              <a:t>end</a:t>
            </a:r>
            <a:r>
              <a:rPr lang="es-ES" sz="1200" b="0" strike="noStrike" spc="-1" dirty="0">
                <a:solidFill>
                  <a:srgbClr val="000000"/>
                </a:solidFill>
                <a:uFill>
                  <a:solidFill>
                    <a:srgbClr val="FFFFFF"/>
                  </a:solidFill>
                </a:uFill>
                <a:latin typeface="+mn-lt"/>
                <a:ea typeface="+mn-ea"/>
              </a:rPr>
              <a:t>-</a:t>
            </a:r>
            <a:r>
              <a:rPr lang="es-ES" sz="1200" b="0" strike="noStrike" spc="-1" dirty="0" err="1">
                <a:solidFill>
                  <a:srgbClr val="000000"/>
                </a:solidFill>
                <a:uFill>
                  <a:solidFill>
                    <a:srgbClr val="FFFFFF"/>
                  </a:solidFill>
                </a:uFill>
                <a:latin typeface="+mn-lt"/>
                <a:ea typeface="+mn-ea"/>
              </a:rPr>
              <a:t>stage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chronic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systemic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thromboembolism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hazard</a:t>
            </a:r>
            <a:r>
              <a:rPr lang="es-ES" sz="1200" b="0" strike="noStrike" spc="-1" dirty="0">
                <a:solidFill>
                  <a:srgbClr val="000000"/>
                </a:solidFill>
                <a:uFill>
                  <a:solidFill>
                    <a:srgbClr val="FFFFFF"/>
                  </a:solidFill>
                </a:uFill>
                <a:latin typeface="+mn-lt"/>
                <a:ea typeface="+mn-ea"/>
              </a:rPr>
              <a:t> ratio, 1.49; 95% </a:t>
            </a:r>
            <a:r>
              <a:rPr lang="es-ES" sz="1200" b="0" strike="noStrike" spc="-1" dirty="0" err="1">
                <a:solidFill>
                  <a:srgbClr val="000000"/>
                </a:solidFill>
                <a:uFill>
                  <a:solidFill>
                    <a:srgbClr val="FFFFFF"/>
                  </a:solidFill>
                </a:uFill>
                <a:latin typeface="+mn-lt"/>
                <a:ea typeface="+mn-ea"/>
              </a:rPr>
              <a:t>confidence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interval</a:t>
            </a:r>
            <a:r>
              <a:rPr lang="es-ES" sz="1200" b="0" strike="noStrike" spc="-1" dirty="0">
                <a:solidFill>
                  <a:srgbClr val="000000"/>
                </a:solidFill>
                <a:uFill>
                  <a:solidFill>
                    <a:srgbClr val="FFFFFF"/>
                  </a:solidFill>
                </a:uFill>
                <a:latin typeface="+mn-lt"/>
                <a:ea typeface="+mn-ea"/>
              </a:rPr>
              <a:t> [CI], 1.38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1.59; P&lt;0.001), as </a:t>
            </a:r>
            <a:r>
              <a:rPr lang="es-ES" sz="1200" b="0" strike="noStrike" spc="-1" dirty="0" err="1">
                <a:solidFill>
                  <a:srgbClr val="000000"/>
                </a:solidFill>
                <a:uFill>
                  <a:solidFill>
                    <a:srgbClr val="FFFFFF"/>
                  </a:solidFill>
                </a:uFill>
                <a:latin typeface="+mn-lt"/>
                <a:ea typeface="+mn-ea"/>
              </a:rPr>
              <a:t>did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requiring</a:t>
            </a:r>
            <a:r>
              <a:rPr lang="es-ES" sz="1200" b="0" strike="noStrike" spc="-1" dirty="0">
                <a:solidFill>
                  <a:srgbClr val="000000"/>
                </a:solidFill>
                <a:uFill>
                  <a:solidFill>
                    <a:srgbClr val="FFFFFF"/>
                  </a:solidFill>
                </a:uFill>
                <a:latin typeface="+mn-lt"/>
                <a:ea typeface="+mn-ea"/>
              </a:rPr>
              <a:t> renal-</a:t>
            </a:r>
            <a:r>
              <a:rPr lang="es-ES" sz="1200" b="0" strike="noStrike" spc="-1" dirty="0" err="1">
                <a:solidFill>
                  <a:srgbClr val="000000"/>
                </a:solidFill>
                <a:uFill>
                  <a:solidFill>
                    <a:srgbClr val="FFFFFF"/>
                  </a:solidFill>
                </a:uFill>
                <a:latin typeface="+mn-lt"/>
                <a:ea typeface="+mn-ea"/>
              </a:rPr>
              <a:t>replacement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therapy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hazard</a:t>
            </a:r>
            <a:r>
              <a:rPr lang="es-ES" sz="1200" b="0" strike="noStrike" spc="-1" dirty="0">
                <a:solidFill>
                  <a:srgbClr val="000000"/>
                </a:solidFill>
                <a:uFill>
                  <a:solidFill>
                    <a:srgbClr val="FFFFFF"/>
                  </a:solidFill>
                </a:uFill>
                <a:latin typeface="+mn-lt"/>
                <a:ea typeface="+mn-ea"/>
              </a:rPr>
              <a:t> ratio, 1.83; 95% CI, 1.57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2.14; P&lt;0.001); </a:t>
            </a:r>
            <a:r>
              <a:rPr lang="es-ES" sz="1200" b="0" strike="noStrike" spc="-1" dirty="0" err="1">
                <a:solidFill>
                  <a:srgbClr val="000000"/>
                </a:solidFill>
                <a:uFill>
                  <a:solidFill>
                    <a:srgbClr val="FFFFFF"/>
                  </a:solidFill>
                </a:uFill>
                <a:latin typeface="+mn-lt"/>
                <a:ea typeface="+mn-ea"/>
              </a:rPr>
              <a:t>this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significantly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decreased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both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groups</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but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not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aspirin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also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among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had</a:t>
            </a:r>
            <a:r>
              <a:rPr lang="es-ES" sz="1200" b="0" strike="noStrike" spc="-1" dirty="0">
                <a:solidFill>
                  <a:srgbClr val="000000"/>
                </a:solidFill>
                <a:uFill>
                  <a:solidFill>
                    <a:srgbClr val="FFFFFF"/>
                  </a:solidFill>
                </a:uFill>
                <a:latin typeface="+mn-lt"/>
                <a:ea typeface="+mn-ea"/>
              </a:rPr>
              <a:t> non-</a:t>
            </a:r>
            <a:r>
              <a:rPr lang="es-ES" sz="1200" b="0" strike="noStrike" spc="-1" dirty="0" err="1">
                <a:solidFill>
                  <a:srgbClr val="000000"/>
                </a:solidFill>
                <a:uFill>
                  <a:solidFill>
                    <a:srgbClr val="FFFFFF"/>
                  </a:solidFill>
                </a:uFill>
                <a:latin typeface="+mn-lt"/>
                <a:ea typeface="+mn-ea"/>
              </a:rPr>
              <a:t>end</a:t>
            </a:r>
            <a:r>
              <a:rPr lang="es-ES" sz="1200" b="0" strike="noStrike" spc="-1" dirty="0">
                <a:solidFill>
                  <a:srgbClr val="000000"/>
                </a:solidFill>
                <a:uFill>
                  <a:solidFill>
                    <a:srgbClr val="FFFFFF"/>
                  </a:solidFill>
                </a:uFill>
                <a:latin typeface="+mn-lt"/>
                <a:ea typeface="+mn-ea"/>
              </a:rPr>
              <a:t>-</a:t>
            </a:r>
            <a:r>
              <a:rPr lang="es-ES" sz="1200" b="0" strike="noStrike" spc="-1" dirty="0" err="1">
                <a:solidFill>
                  <a:srgbClr val="000000"/>
                </a:solidFill>
                <a:uFill>
                  <a:solidFill>
                    <a:srgbClr val="FFFFFF"/>
                  </a:solidFill>
                </a:uFill>
                <a:latin typeface="+mn-lt"/>
                <a:ea typeface="+mn-ea"/>
              </a:rPr>
              <a:t>stage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chronic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required</a:t>
            </a:r>
            <a:r>
              <a:rPr lang="es-ES" sz="1200" b="0" strike="noStrike" spc="-1" dirty="0">
                <a:solidFill>
                  <a:srgbClr val="000000"/>
                </a:solidFill>
                <a:uFill>
                  <a:solidFill>
                    <a:srgbClr val="FFFFFF"/>
                  </a:solidFill>
                </a:uFill>
                <a:latin typeface="+mn-lt"/>
                <a:ea typeface="+mn-ea"/>
              </a:rPr>
              <a:t> renal-</a:t>
            </a:r>
            <a:r>
              <a:rPr lang="es-ES" sz="1200" b="0" strike="noStrike" spc="-1" dirty="0" err="1">
                <a:solidFill>
                  <a:srgbClr val="000000"/>
                </a:solidFill>
                <a:uFill>
                  <a:solidFill>
                    <a:srgbClr val="FFFFFF"/>
                  </a:solidFill>
                </a:uFill>
                <a:latin typeface="+mn-lt"/>
                <a:ea typeface="+mn-ea"/>
              </a:rPr>
              <a:t>replacement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therapy</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further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aspirin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both</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CONCLUSIONS: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Chronic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systemic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thromboembolism</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among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decreased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systemic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thromboembolism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among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chronic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whereas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aspirin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Funded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Lundbeck</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Foundation</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endParaRPr lang="es-ES" sz="1800" b="0" strike="noStrike" spc="-1" dirty="0">
              <a:solidFill>
                <a:srgbClr val="000000"/>
              </a:solidFill>
              <a:uFill>
                <a:solidFill>
                  <a:srgbClr val="FFFFFF"/>
                </a:solidFill>
              </a:uFill>
              <a:latin typeface="Calibri"/>
            </a:endParaRPr>
          </a:p>
        </p:txBody>
      </p:sp>
      <p:sp>
        <p:nvSpPr>
          <p:cNvPr id="342" name="TextShape 2"/>
          <p:cNvSpPr txBox="1"/>
          <p:nvPr/>
        </p:nvSpPr>
        <p:spPr>
          <a:xfrm>
            <a:off x="3884760" y="8685360"/>
            <a:ext cx="2971440" cy="456840"/>
          </a:xfrm>
          <a:prstGeom prst="rect">
            <a:avLst/>
          </a:prstGeom>
          <a:noFill/>
          <a:ln>
            <a:noFill/>
          </a:ln>
        </p:spPr>
        <p:txBody>
          <a:bodyPr anchor="b"/>
          <a:lstStyle/>
          <a:p>
            <a:pPr algn="r">
              <a:lnSpc>
                <a:spcPct val="100000"/>
              </a:lnSpc>
            </a:pPr>
            <a:fld id="{0AAA1E7A-DAEF-4499-8E1F-F6AA288AC225}" type="slidenum">
              <a:rPr lang="es-ES" sz="1200" b="0" strike="noStrike" spc="-1">
                <a:solidFill>
                  <a:srgbClr val="000000"/>
                </a:solidFill>
                <a:uFill>
                  <a:solidFill>
                    <a:srgbClr val="FFFFFF"/>
                  </a:solidFill>
                </a:uFill>
                <a:latin typeface="+mn-lt"/>
                <a:ea typeface="+mn-ea"/>
              </a:rPr>
              <a:pPr algn="r">
                <a:lnSpc>
                  <a:spcPct val="100000"/>
                </a:lnSpc>
              </a:pPr>
              <a:t>18</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96609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p:cNvSpPr>
          <p:nvPr>
            <p:ph type="body"/>
          </p:nvPr>
        </p:nvSpPr>
        <p:spPr>
          <a:xfrm>
            <a:off x="685800" y="4343400"/>
            <a:ext cx="5486040" cy="4114440"/>
          </a:xfrm>
          <a:prstGeom prst="rect">
            <a:avLst/>
          </a:prstGeom>
        </p:spPr>
        <p:txBody>
          <a:bodyPr/>
          <a:lstStyle/>
          <a:p>
            <a:r>
              <a:rPr lang="es-ES" sz="1200" b="1" strike="noStrike" cap="all" spc="-1" dirty="0">
                <a:solidFill>
                  <a:srgbClr val="000000"/>
                </a:solidFill>
                <a:uFill>
                  <a:solidFill>
                    <a:srgbClr val="FFFFFF"/>
                  </a:solidFill>
                </a:uFill>
                <a:latin typeface="+mn-lt"/>
                <a:ea typeface="+mn-ea"/>
              </a:rPr>
              <a:t>BACKGROUND:</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balance </a:t>
            </a:r>
            <a:r>
              <a:rPr lang="es-ES" sz="1200" b="0" strike="noStrike" spc="-1" dirty="0" err="1">
                <a:solidFill>
                  <a:srgbClr val="000000"/>
                </a:solidFill>
                <a:uFill>
                  <a:solidFill>
                    <a:srgbClr val="FFFFFF"/>
                  </a:solidFill>
                </a:uFill>
                <a:latin typeface="+mn-lt"/>
                <a:ea typeface="+mn-ea"/>
              </a:rPr>
              <a:t>between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reduction</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antithrombotic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therapy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among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(AF) and </a:t>
            </a:r>
            <a:r>
              <a:rPr lang="es-ES" sz="1200" b="0" strike="noStrike" spc="-1" dirty="0" err="1">
                <a:solidFill>
                  <a:srgbClr val="000000"/>
                </a:solidFill>
                <a:uFill>
                  <a:solidFill>
                    <a:srgbClr val="FFFFFF"/>
                  </a:solidFill>
                </a:uFill>
                <a:latin typeface="+mn-lt"/>
                <a:ea typeface="+mn-ea"/>
              </a:rPr>
              <a:t>chronic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kidney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(CKD) </a:t>
            </a:r>
            <a:r>
              <a:rPr lang="es-ES" sz="1200" b="0" strike="noStrike" spc="-1" dirty="0" err="1">
                <a:solidFill>
                  <a:srgbClr val="000000"/>
                </a:solidFill>
                <a:uFill>
                  <a:solidFill>
                    <a:srgbClr val="FFFFFF"/>
                  </a:solidFill>
                </a:uFill>
                <a:latin typeface="+mn-lt"/>
                <a:ea typeface="+mn-ea"/>
              </a:rPr>
              <a:t>is</a:t>
            </a:r>
            <a:r>
              <a:rPr lang="es-ES" sz="1200" b="0" strike="noStrike" spc="-1" dirty="0">
                <a:solidFill>
                  <a:srgbClr val="000000"/>
                </a:solidFill>
                <a:uFill>
                  <a:solidFill>
                    <a:srgbClr val="FFFFFF"/>
                  </a:solidFill>
                </a:uFill>
                <a:latin typeface="+mn-lt"/>
                <a:ea typeface="+mn-ea"/>
              </a:rPr>
              <a:t> controversial.</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OBJECTIVES: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This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assessed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CKD in individual CHA₂DS₂-</a:t>
            </a:r>
            <a:r>
              <a:rPr lang="es-ES" sz="1200" b="0" strike="noStrike" spc="-1" dirty="0" err="1">
                <a:solidFill>
                  <a:srgbClr val="000000"/>
                </a:solidFill>
                <a:uFill>
                  <a:solidFill>
                    <a:srgbClr val="FFFFFF"/>
                  </a:solidFill>
                </a:uFill>
                <a:latin typeface="+mn-lt"/>
                <a:ea typeface="+mn-ea"/>
              </a:rPr>
              <a:t>VASc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Congestive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heart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Hypertension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Age</a:t>
            </a:r>
            <a:r>
              <a:rPr lang="es-ES" sz="1200" b="0" strike="noStrike" spc="-1" dirty="0">
                <a:solidFill>
                  <a:srgbClr val="000000"/>
                </a:solidFill>
                <a:uFill>
                  <a:solidFill>
                    <a:srgbClr val="FFFFFF"/>
                  </a:solidFill>
                </a:uFill>
                <a:latin typeface="+mn-lt"/>
                <a:ea typeface="+mn-ea"/>
              </a:rPr>
              <a:t> ≥75 </a:t>
            </a:r>
            <a:r>
              <a:rPr lang="es-ES" sz="1200" b="0" strike="noStrike" spc="-1" dirty="0" err="1">
                <a:solidFill>
                  <a:srgbClr val="000000"/>
                </a:solidFill>
                <a:uFill>
                  <a:solidFill>
                    <a:srgbClr val="FFFFFF"/>
                  </a:solidFill>
                </a:uFill>
                <a:latin typeface="+mn-lt"/>
                <a:ea typeface="+mn-ea"/>
              </a:rPr>
              <a:t>years</a:t>
            </a:r>
            <a:r>
              <a:rPr lang="es-ES" sz="1200" b="0" strike="noStrike" spc="-1" dirty="0">
                <a:solidFill>
                  <a:srgbClr val="000000"/>
                </a:solidFill>
                <a:uFill>
                  <a:solidFill>
                    <a:srgbClr val="FFFFFF"/>
                  </a:solidFill>
                </a:uFill>
                <a:latin typeface="+mn-lt"/>
                <a:ea typeface="+mn-ea"/>
              </a:rPr>
              <a:t>; Diabetes mellitus; </a:t>
            </a:r>
            <a:r>
              <a:rPr lang="es-ES" sz="1200" b="0" strike="noStrike" spc="-1" dirty="0" err="1">
                <a:solidFill>
                  <a:srgbClr val="000000"/>
                </a:solidFill>
                <a:uFill>
                  <a:solidFill>
                    <a:srgbClr val="FFFFFF"/>
                  </a:solidFill>
                </a:uFill>
                <a:latin typeface="+mn-lt"/>
                <a:ea typeface="+mn-ea"/>
              </a:rPr>
              <a:t>previous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transient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ischemic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attack</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thromboembolism</a:t>
            </a:r>
            <a:r>
              <a:rPr lang="es-ES" sz="1200" b="0" strike="noStrike" spc="-1" dirty="0">
                <a:solidFill>
                  <a:srgbClr val="000000"/>
                </a:solidFill>
                <a:uFill>
                  <a:solidFill>
                    <a:srgbClr val="FFFFFF"/>
                  </a:solidFill>
                </a:uFill>
                <a:latin typeface="+mn-lt"/>
                <a:ea typeface="+mn-ea"/>
              </a:rPr>
              <a:t>; Vascular </a:t>
            </a:r>
            <a:r>
              <a:rPr lang="es-ES" sz="1200" b="0" strike="noStrike" spc="-1" dirty="0" err="1">
                <a:solidFill>
                  <a:srgbClr val="000000"/>
                </a:solidFill>
                <a:uFill>
                  <a:solidFill>
                    <a:srgbClr val="FFFFFF"/>
                  </a:solidFill>
                </a:uFill>
                <a:latin typeface="+mn-lt"/>
                <a:ea typeface="+mn-ea"/>
              </a:rPr>
              <a:t>disease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Age</a:t>
            </a:r>
            <a:r>
              <a:rPr lang="es-ES" sz="1200" b="0" strike="noStrike" spc="-1" dirty="0">
                <a:solidFill>
                  <a:srgbClr val="000000"/>
                </a:solidFill>
                <a:uFill>
                  <a:solidFill>
                    <a:srgbClr val="FFFFFF"/>
                  </a:solidFill>
                </a:uFill>
                <a:latin typeface="+mn-lt"/>
                <a:ea typeface="+mn-ea"/>
              </a:rPr>
              <a:t> 65 to 74 </a:t>
            </a:r>
            <a:r>
              <a:rPr lang="es-ES" sz="1200" b="0" strike="noStrike" spc="-1" dirty="0" err="1">
                <a:solidFill>
                  <a:srgbClr val="000000"/>
                </a:solidFill>
                <a:uFill>
                  <a:solidFill>
                    <a:srgbClr val="FFFFFF"/>
                  </a:solidFill>
                </a:uFill>
                <a:latin typeface="+mn-lt"/>
                <a:ea typeface="+mn-ea"/>
              </a:rPr>
              <a:t>years</a:t>
            </a:r>
            <a:r>
              <a:rPr lang="es-ES" sz="1200" b="0" strike="noStrike" spc="-1" dirty="0">
                <a:solidFill>
                  <a:srgbClr val="000000"/>
                </a:solidFill>
                <a:uFill>
                  <a:solidFill>
                    <a:srgbClr val="FFFFFF"/>
                  </a:solidFill>
                </a:uFill>
                <a:latin typeface="+mn-lt"/>
                <a:ea typeface="+mn-ea"/>
              </a:rPr>
              <a:t>; Sex </a:t>
            </a:r>
            <a:r>
              <a:rPr lang="es-ES" sz="1200" b="0" strike="noStrike" spc="-1" dirty="0" err="1">
                <a:solidFill>
                  <a:srgbClr val="000000"/>
                </a:solidFill>
                <a:uFill>
                  <a:solidFill>
                    <a:srgbClr val="FFFFFF"/>
                  </a:solidFill>
                </a:uFill>
                <a:latin typeface="+mn-lt"/>
                <a:ea typeface="+mn-ea"/>
              </a:rPr>
              <a:t>category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strata</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net </a:t>
            </a:r>
            <a:r>
              <a:rPr lang="es-ES" sz="1200" b="0" strike="noStrike" spc="-1" dirty="0" err="1">
                <a:solidFill>
                  <a:srgbClr val="000000"/>
                </a:solidFill>
                <a:uFill>
                  <a:solidFill>
                    <a:srgbClr val="FFFFFF"/>
                  </a:solidFill>
                </a:uFill>
                <a:latin typeface="+mn-lt"/>
                <a:ea typeface="+mn-ea"/>
              </a:rPr>
              <a:t>clinical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benefit</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AF and CKD in a </a:t>
            </a:r>
            <a:r>
              <a:rPr lang="es-ES" sz="1200" b="0" strike="noStrike" spc="-1" dirty="0" err="1">
                <a:solidFill>
                  <a:srgbClr val="000000"/>
                </a:solidFill>
                <a:uFill>
                  <a:solidFill>
                    <a:srgbClr val="FFFFFF"/>
                  </a:solidFill>
                </a:uFill>
                <a:latin typeface="+mn-lt"/>
                <a:ea typeface="+mn-ea"/>
              </a:rPr>
              <a:t>nationwide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cohort</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METHODS: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By</a:t>
            </a:r>
            <a:r>
              <a:rPr lang="es-ES" sz="1200" b="0" strike="noStrike" spc="-1" dirty="0">
                <a:solidFill>
                  <a:srgbClr val="000000"/>
                </a:solidFill>
                <a:uFill>
                  <a:solidFill>
                    <a:srgbClr val="FFFFFF"/>
                  </a:solidFill>
                </a:uFill>
                <a:latin typeface="+mn-lt"/>
                <a:ea typeface="+mn-ea"/>
              </a:rPr>
              <a:t> individual-</a:t>
            </a:r>
            <a:r>
              <a:rPr lang="es-ES" sz="1200" b="0" strike="noStrike" spc="-1" dirty="0" err="1">
                <a:solidFill>
                  <a:srgbClr val="000000"/>
                </a:solidFill>
                <a:uFill>
                  <a:solidFill>
                    <a:srgbClr val="FFFFFF"/>
                  </a:solidFill>
                </a:uFill>
                <a:latin typeface="+mn-lt"/>
                <a:ea typeface="+mn-ea"/>
              </a:rPr>
              <a:t>level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linkage</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nationwide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Danish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registries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identified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discharged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nonvalvular</a:t>
            </a:r>
            <a:r>
              <a:rPr lang="es-ES" sz="1200" b="0" strike="noStrike" spc="-1" dirty="0">
                <a:solidFill>
                  <a:srgbClr val="000000"/>
                </a:solidFill>
                <a:uFill>
                  <a:solidFill>
                    <a:srgbClr val="FFFFFF"/>
                  </a:solidFill>
                </a:uFill>
                <a:latin typeface="+mn-lt"/>
                <a:ea typeface="+mn-ea"/>
              </a:rPr>
              <a:t> AF </a:t>
            </a:r>
            <a:r>
              <a:rPr lang="es-ES" sz="1200" b="0" strike="noStrike" spc="-1" dirty="0" err="1">
                <a:solidFill>
                  <a:srgbClr val="000000"/>
                </a:solidFill>
                <a:uFill>
                  <a:solidFill>
                    <a:srgbClr val="FFFFFF"/>
                  </a:solidFill>
                </a:uFill>
                <a:latin typeface="+mn-lt"/>
                <a:ea typeface="+mn-ea"/>
              </a:rPr>
              <a:t>from</a:t>
            </a:r>
            <a:r>
              <a:rPr lang="es-ES" sz="1200" b="0" strike="noStrike" spc="-1" dirty="0">
                <a:solidFill>
                  <a:srgbClr val="000000"/>
                </a:solidFill>
                <a:uFill>
                  <a:solidFill>
                    <a:srgbClr val="FFFFFF"/>
                  </a:solidFill>
                </a:uFill>
                <a:latin typeface="+mn-lt"/>
                <a:ea typeface="+mn-ea"/>
              </a:rPr>
              <a:t> 1997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2011.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non-</a:t>
            </a:r>
            <a:r>
              <a:rPr lang="es-ES" sz="1200" b="0" strike="noStrike" spc="-1" dirty="0" err="1">
                <a:solidFill>
                  <a:srgbClr val="000000"/>
                </a:solidFill>
                <a:uFill>
                  <a:solidFill>
                    <a:srgbClr val="FFFFFF"/>
                  </a:solidFill>
                </a:uFill>
                <a:latin typeface="+mn-lt"/>
                <a:ea typeface="+mn-ea"/>
              </a:rPr>
              <a:t>end</a:t>
            </a:r>
            <a:r>
              <a:rPr lang="es-ES" sz="1200" b="0" strike="noStrike" spc="-1" dirty="0">
                <a:solidFill>
                  <a:srgbClr val="000000"/>
                </a:solidFill>
                <a:uFill>
                  <a:solidFill>
                    <a:srgbClr val="FFFFFF"/>
                  </a:solidFill>
                </a:uFill>
                <a:latin typeface="+mn-lt"/>
                <a:ea typeface="+mn-ea"/>
              </a:rPr>
              <a:t>-</a:t>
            </a:r>
            <a:r>
              <a:rPr lang="es-ES" sz="1200" b="0" strike="noStrike" spc="-1" dirty="0" err="1">
                <a:solidFill>
                  <a:srgbClr val="000000"/>
                </a:solidFill>
                <a:uFill>
                  <a:solidFill>
                    <a:srgbClr val="FFFFFF"/>
                  </a:solidFill>
                </a:uFill>
                <a:latin typeface="+mn-lt"/>
                <a:ea typeface="+mn-ea"/>
              </a:rPr>
              <a:t>stage</a:t>
            </a:r>
            <a:r>
              <a:rPr lang="es-ES" sz="1200" b="0" strike="noStrike" spc="-1" dirty="0">
                <a:solidFill>
                  <a:srgbClr val="000000"/>
                </a:solidFill>
                <a:uFill>
                  <a:solidFill>
                    <a:srgbClr val="FFFFFF"/>
                  </a:solidFill>
                </a:uFill>
                <a:latin typeface="+mn-lt"/>
                <a:ea typeface="+mn-ea"/>
              </a:rPr>
              <a:t> CKD and </a:t>
            </a:r>
            <a:r>
              <a:rPr lang="es-ES" sz="1200" b="0" strike="noStrike" spc="-1" dirty="0" err="1">
                <a:solidFill>
                  <a:srgbClr val="000000"/>
                </a:solidFill>
                <a:uFill>
                  <a:solidFill>
                    <a:srgbClr val="FFFFFF"/>
                  </a:solidFill>
                </a:uFill>
                <a:latin typeface="+mn-lt"/>
                <a:ea typeface="+mn-ea"/>
              </a:rPr>
              <a:t>end-stage</a:t>
            </a:r>
            <a:r>
              <a:rPr lang="es-ES" sz="1200" b="0" strike="noStrike" spc="-1" dirty="0">
                <a:solidFill>
                  <a:srgbClr val="000000"/>
                </a:solidFill>
                <a:uFill>
                  <a:solidFill>
                    <a:srgbClr val="FFFFFF"/>
                  </a:solidFill>
                </a:uFill>
                <a:latin typeface="+mn-lt"/>
                <a:ea typeface="+mn-ea"/>
              </a:rPr>
              <a:t> CKD (</a:t>
            </a:r>
            <a:r>
              <a:rPr lang="es-ES" sz="1200" b="0" strike="noStrike" spc="-1" dirty="0" err="1">
                <a:solidFill>
                  <a:srgbClr val="000000"/>
                </a:solidFill>
                <a:uFill>
                  <a:solidFill>
                    <a:srgbClr val="FFFFFF"/>
                  </a:solidFill>
                </a:uFill>
                <a:latin typeface="+mn-lt"/>
                <a:ea typeface="+mn-ea"/>
              </a:rPr>
              <a:t>e.g.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on</a:t>
            </a:r>
            <a:r>
              <a:rPr lang="es-ES" sz="1200" b="0" strike="noStrike" spc="-1" dirty="0">
                <a:solidFill>
                  <a:srgbClr val="000000"/>
                </a:solidFill>
                <a:uFill>
                  <a:solidFill>
                    <a:srgbClr val="FFFFFF"/>
                  </a:solidFill>
                </a:uFill>
                <a:latin typeface="+mn-lt"/>
                <a:ea typeface="+mn-ea"/>
              </a:rPr>
              <a:t> renal </a:t>
            </a:r>
            <a:r>
              <a:rPr lang="es-ES" sz="1200" b="0" strike="noStrike" spc="-1" dirty="0" err="1">
                <a:solidFill>
                  <a:srgbClr val="000000"/>
                </a:solidFill>
                <a:uFill>
                  <a:solidFill>
                    <a:srgbClr val="FFFFFF"/>
                  </a:solidFill>
                </a:uFill>
                <a:latin typeface="+mn-lt"/>
                <a:ea typeface="+mn-ea"/>
              </a:rPr>
              <a:t>replacement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therapy</a:t>
            </a:r>
            <a:r>
              <a:rPr lang="es-ES" sz="1200" b="0" strike="noStrike" spc="-1" dirty="0">
                <a:solidFill>
                  <a:srgbClr val="000000"/>
                </a:solidFill>
                <a:uFill>
                  <a:solidFill>
                    <a:srgbClr val="FFFFFF"/>
                  </a:solidFill>
                </a:uFill>
                <a:latin typeface="+mn-lt"/>
                <a:ea typeface="+mn-ea"/>
              </a:rPr>
              <a:t> [RRT])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estimated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using</a:t>
            </a:r>
            <a:r>
              <a:rPr lang="es-ES" sz="1200" b="0" strike="noStrike" spc="-1" dirty="0">
                <a:solidFill>
                  <a:srgbClr val="000000"/>
                </a:solidFill>
                <a:uFill>
                  <a:solidFill>
                    <a:srgbClr val="FFFFFF"/>
                  </a:solidFill>
                </a:uFill>
                <a:latin typeface="+mn-lt"/>
                <a:ea typeface="+mn-ea"/>
              </a:rPr>
              <a:t> Cox </a:t>
            </a:r>
            <a:r>
              <a:rPr lang="es-ES" sz="1200" b="0" strike="noStrike" spc="-1" dirty="0" err="1">
                <a:solidFill>
                  <a:srgbClr val="000000"/>
                </a:solidFill>
                <a:uFill>
                  <a:solidFill>
                    <a:srgbClr val="FFFFFF"/>
                  </a:solidFill>
                </a:uFill>
                <a:latin typeface="+mn-lt"/>
                <a:ea typeface="+mn-ea"/>
              </a:rPr>
              <a:t>regression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analyses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net </a:t>
            </a:r>
            <a:r>
              <a:rPr lang="es-ES" sz="1200" b="0" strike="noStrike" spc="-1" dirty="0" err="1">
                <a:solidFill>
                  <a:srgbClr val="000000"/>
                </a:solidFill>
                <a:uFill>
                  <a:solidFill>
                    <a:srgbClr val="FFFFFF"/>
                  </a:solidFill>
                </a:uFill>
                <a:latin typeface="+mn-lt"/>
                <a:ea typeface="+mn-ea"/>
              </a:rPr>
              <a:t>clinical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benefit</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assessed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using</a:t>
            </a:r>
            <a:r>
              <a:rPr lang="es-ES" sz="1200" b="0" strike="noStrike" spc="-1" dirty="0">
                <a:solidFill>
                  <a:srgbClr val="000000"/>
                </a:solidFill>
                <a:uFill>
                  <a:solidFill>
                    <a:srgbClr val="FFFFFF"/>
                  </a:solidFill>
                </a:uFill>
                <a:latin typeface="+mn-lt"/>
                <a:ea typeface="+mn-ea"/>
              </a:rPr>
              <a:t> 4 </a:t>
            </a:r>
            <a:r>
              <a:rPr lang="es-ES" sz="1200" b="0" strike="noStrike" spc="-1" dirty="0" err="1">
                <a:solidFill>
                  <a:srgbClr val="000000"/>
                </a:solidFill>
                <a:uFill>
                  <a:solidFill>
                    <a:srgbClr val="FFFFFF"/>
                  </a:solidFill>
                </a:uFill>
                <a:latin typeface="+mn-lt"/>
                <a:ea typeface="+mn-ea"/>
              </a:rPr>
              <a:t>endpoints</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composite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endpoint</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death</a:t>
            </a:r>
            <a:r>
              <a:rPr lang="es-ES" sz="1200" b="0" strike="noStrike" spc="-1" dirty="0">
                <a:solidFill>
                  <a:srgbClr val="000000"/>
                </a:solidFill>
                <a:uFill>
                  <a:solidFill>
                    <a:srgbClr val="FFFFFF"/>
                  </a:solidFill>
                </a:uFill>
                <a:latin typeface="+mn-lt"/>
                <a:ea typeface="+mn-ea"/>
              </a:rPr>
              <a:t>/</a:t>
            </a:r>
            <a:r>
              <a:rPr lang="es-ES" sz="1200" b="0" strike="noStrike" spc="-1" dirty="0" err="1">
                <a:solidFill>
                  <a:srgbClr val="000000"/>
                </a:solidFill>
                <a:uFill>
                  <a:solidFill>
                    <a:srgbClr val="FFFFFF"/>
                  </a:solidFill>
                </a:uFill>
                <a:latin typeface="+mn-lt"/>
                <a:ea typeface="+mn-ea"/>
              </a:rPr>
              <a:t>hospitalization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from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composite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endpoint</a:t>
            </a:r>
            <a:r>
              <a:rPr lang="es-ES" sz="1200" b="0" strike="noStrike" spc="-1" dirty="0">
                <a:solidFill>
                  <a:srgbClr val="000000"/>
                </a:solidFill>
                <a:uFill>
                  <a:solidFill>
                    <a:srgbClr val="FFFFFF"/>
                  </a:solidFill>
                </a:uFill>
                <a:latin typeface="+mn-lt"/>
                <a:ea typeface="+mn-ea"/>
              </a:rPr>
              <a:t> of fatal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/fatal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cardiovascular </a:t>
            </a:r>
            <a:r>
              <a:rPr lang="es-ES" sz="1200" b="0" strike="noStrike" spc="-1" dirty="0" err="1">
                <a:solidFill>
                  <a:srgbClr val="000000"/>
                </a:solidFill>
                <a:uFill>
                  <a:solidFill>
                    <a:srgbClr val="FFFFFF"/>
                  </a:solidFill>
                </a:uFill>
                <a:latin typeface="+mn-lt"/>
                <a:ea typeface="+mn-ea"/>
              </a:rPr>
              <a:t>death</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all</a:t>
            </a:r>
            <a:r>
              <a:rPr lang="es-ES" sz="1200" b="0" strike="noStrike" spc="-1" dirty="0">
                <a:solidFill>
                  <a:srgbClr val="000000"/>
                </a:solidFill>
                <a:uFill>
                  <a:solidFill>
                    <a:srgbClr val="FFFFFF"/>
                  </a:solidFill>
                </a:uFill>
                <a:latin typeface="+mn-lt"/>
                <a:ea typeface="+mn-ea"/>
              </a:rPr>
              <a:t>-cause </a:t>
            </a:r>
            <a:r>
              <a:rPr lang="es-ES" sz="1200" b="0" strike="noStrike" spc="-1" dirty="0" err="1">
                <a:solidFill>
                  <a:srgbClr val="000000"/>
                </a:solidFill>
                <a:uFill>
                  <a:solidFill>
                    <a:srgbClr val="FFFFFF"/>
                  </a:solidFill>
                </a:uFill>
                <a:latin typeface="+mn-lt"/>
                <a:ea typeface="+mn-ea"/>
              </a:rPr>
              <a:t>death</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RESULTS: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From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nonvalvular</a:t>
            </a:r>
            <a:r>
              <a:rPr lang="es-ES" sz="1200" b="0" strike="noStrike" spc="-1" dirty="0">
                <a:solidFill>
                  <a:srgbClr val="000000"/>
                </a:solidFill>
                <a:uFill>
                  <a:solidFill>
                    <a:srgbClr val="FFFFFF"/>
                  </a:solidFill>
                </a:uFill>
                <a:latin typeface="+mn-lt"/>
                <a:ea typeface="+mn-ea"/>
              </a:rPr>
              <a:t> AF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(n = 154,259), </a:t>
            </a:r>
            <a:r>
              <a:rPr lang="es-ES" sz="1200" b="0" strike="noStrike" spc="-1" dirty="0" err="1">
                <a:solidFill>
                  <a:srgbClr val="000000"/>
                </a:solidFill>
                <a:uFill>
                  <a:solidFill>
                    <a:srgbClr val="FFFFFF"/>
                  </a:solidFill>
                </a:uFill>
                <a:latin typeface="+mn-lt"/>
                <a:ea typeface="+mn-ea"/>
              </a:rPr>
              <a:t>we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identified</a:t>
            </a:r>
            <a:r>
              <a:rPr lang="es-ES" sz="1200" b="0" strike="noStrike" spc="-1" dirty="0">
                <a:solidFill>
                  <a:srgbClr val="000000"/>
                </a:solidFill>
                <a:uFill>
                  <a:solidFill>
                    <a:srgbClr val="FFFFFF"/>
                  </a:solidFill>
                </a:uFill>
                <a:latin typeface="+mn-lt"/>
                <a:ea typeface="+mn-ea"/>
              </a:rPr>
              <a:t> 11,128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(7.2%)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non-</a:t>
            </a:r>
            <a:r>
              <a:rPr lang="es-ES" sz="1200" b="0" strike="noStrike" spc="-1" dirty="0" err="1">
                <a:solidFill>
                  <a:srgbClr val="000000"/>
                </a:solidFill>
                <a:uFill>
                  <a:solidFill>
                    <a:srgbClr val="FFFFFF"/>
                  </a:solidFill>
                </a:uFill>
                <a:latin typeface="+mn-lt"/>
                <a:ea typeface="+mn-ea"/>
              </a:rPr>
              <a:t>end</a:t>
            </a:r>
            <a:r>
              <a:rPr lang="es-ES" sz="1200" b="0" strike="noStrike" spc="-1" dirty="0">
                <a:solidFill>
                  <a:srgbClr val="000000"/>
                </a:solidFill>
                <a:uFill>
                  <a:solidFill>
                    <a:srgbClr val="FFFFFF"/>
                  </a:solidFill>
                </a:uFill>
                <a:latin typeface="+mn-lt"/>
                <a:ea typeface="+mn-ea"/>
              </a:rPr>
              <a:t>-</a:t>
            </a:r>
            <a:r>
              <a:rPr lang="es-ES" sz="1200" b="0" strike="noStrike" spc="-1" dirty="0" err="1">
                <a:solidFill>
                  <a:srgbClr val="000000"/>
                </a:solidFill>
                <a:uFill>
                  <a:solidFill>
                    <a:srgbClr val="FFFFFF"/>
                  </a:solidFill>
                </a:uFill>
                <a:latin typeface="+mn-lt"/>
                <a:ea typeface="+mn-ea"/>
              </a:rPr>
              <a:t>stage</a:t>
            </a:r>
            <a:r>
              <a:rPr lang="es-ES" sz="1200" b="0" strike="noStrike" spc="-1" dirty="0">
                <a:solidFill>
                  <a:srgbClr val="000000"/>
                </a:solidFill>
                <a:uFill>
                  <a:solidFill>
                    <a:srgbClr val="FFFFFF"/>
                  </a:solidFill>
                </a:uFill>
                <a:latin typeface="+mn-lt"/>
                <a:ea typeface="+mn-ea"/>
              </a:rPr>
              <a:t> CKD and 1,728 (1.1%) </a:t>
            </a:r>
            <a:r>
              <a:rPr lang="es-ES" sz="1200" b="0" strike="noStrike" spc="-1" dirty="0" err="1">
                <a:solidFill>
                  <a:srgbClr val="000000"/>
                </a:solidFill>
                <a:uFill>
                  <a:solidFill>
                    <a:srgbClr val="FFFFFF"/>
                  </a:solidFill>
                </a:uFill>
                <a:latin typeface="+mn-lt"/>
                <a:ea typeface="+mn-ea"/>
              </a:rPr>
              <a:t>receiving</a:t>
            </a:r>
            <a:r>
              <a:rPr lang="es-ES" sz="1200" b="0" strike="noStrike" spc="-1" dirty="0">
                <a:solidFill>
                  <a:srgbClr val="000000"/>
                </a:solidFill>
                <a:uFill>
                  <a:solidFill>
                    <a:srgbClr val="FFFFFF"/>
                  </a:solidFill>
                </a:uFill>
                <a:latin typeface="+mn-lt"/>
                <a:ea typeface="+mn-ea"/>
              </a:rPr>
              <a:t> RRT. In </a:t>
            </a:r>
            <a:r>
              <a:rPr lang="es-ES" sz="1200" b="0" strike="noStrike" spc="-1" dirty="0" err="1">
                <a:solidFill>
                  <a:srgbClr val="000000"/>
                </a:solidFill>
                <a:uFill>
                  <a:solidFill>
                    <a:srgbClr val="FFFFFF"/>
                  </a:solidFill>
                </a:uFill>
                <a:latin typeface="+mn-lt"/>
                <a:ea typeface="+mn-ea"/>
              </a:rPr>
              <a:t>all</a:t>
            </a:r>
            <a:r>
              <a:rPr lang="es-ES" sz="1200" b="0" strike="noStrike" spc="-1" dirty="0">
                <a:solidFill>
                  <a:srgbClr val="000000"/>
                </a:solidFill>
                <a:uFill>
                  <a:solidFill>
                    <a:srgbClr val="FFFFFF"/>
                  </a:solidFill>
                </a:uFill>
                <a:latin typeface="+mn-lt"/>
                <a:ea typeface="+mn-ea"/>
              </a:rPr>
              <a:t> CHA₂DS₂-</a:t>
            </a:r>
            <a:r>
              <a:rPr lang="es-ES" sz="1200" b="0" strike="noStrike" spc="-1" dirty="0" err="1">
                <a:solidFill>
                  <a:srgbClr val="000000"/>
                </a:solidFill>
                <a:uFill>
                  <a:solidFill>
                    <a:srgbClr val="FFFFFF"/>
                  </a:solidFill>
                </a:uFill>
                <a:latin typeface="+mn-lt"/>
                <a:ea typeface="+mn-ea"/>
              </a:rPr>
              <a:t>VASc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groups</a:t>
            </a:r>
            <a:r>
              <a:rPr lang="es-ES" sz="1200" b="0" strike="noStrike" spc="-1" dirty="0">
                <a:solidFill>
                  <a:srgbClr val="000000"/>
                </a:solidFill>
                <a:uFill>
                  <a:solidFill>
                    <a:srgbClr val="FFFFFF"/>
                  </a:solidFill>
                </a:uFill>
                <a:latin typeface="+mn-lt"/>
                <a:ea typeface="+mn-ea"/>
              </a:rPr>
              <a:t>, RRT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independently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higher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a:t>
            </a:r>
            <a:r>
              <a:rPr lang="es-ES" sz="1200" b="0" strike="noStrike" spc="-1" dirty="0" err="1">
                <a:solidFill>
                  <a:srgbClr val="000000"/>
                </a:solidFill>
                <a:uFill>
                  <a:solidFill>
                    <a:srgbClr val="FFFFFF"/>
                  </a:solidFill>
                </a:uFill>
                <a:latin typeface="+mn-lt"/>
                <a:ea typeface="+mn-ea"/>
              </a:rPr>
              <a:t>thromboembolism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from</a:t>
            </a:r>
            <a:r>
              <a:rPr lang="es-ES" sz="1200" b="0" strike="noStrike" spc="-1" dirty="0">
                <a:solidFill>
                  <a:srgbClr val="000000"/>
                </a:solidFill>
                <a:uFill>
                  <a:solidFill>
                    <a:srgbClr val="FFFFFF"/>
                  </a:solidFill>
                </a:uFill>
                <a:latin typeface="+mn-lt"/>
                <a:ea typeface="+mn-ea"/>
              </a:rPr>
              <a:t> a 5.5-fold </a:t>
            </a:r>
            <a:r>
              <a:rPr lang="es-ES" sz="1200" b="0" strike="noStrike" spc="-1" dirty="0" err="1">
                <a:solidFill>
                  <a:srgbClr val="000000"/>
                </a:solidFill>
                <a:uFill>
                  <a:solidFill>
                    <a:srgbClr val="FFFFFF"/>
                  </a:solidFill>
                </a:uFill>
                <a:latin typeface="+mn-lt"/>
                <a:ea typeface="+mn-ea"/>
              </a:rPr>
              <a:t>higher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CHA₂DS₂-</a:t>
            </a:r>
            <a:r>
              <a:rPr lang="es-ES" sz="1200" b="0" strike="noStrike" spc="-1" dirty="0" err="1">
                <a:solidFill>
                  <a:srgbClr val="000000"/>
                </a:solidFill>
                <a:uFill>
                  <a:solidFill>
                    <a:srgbClr val="FFFFFF"/>
                  </a:solidFill>
                </a:uFill>
                <a:latin typeface="+mn-lt"/>
                <a:ea typeface="+mn-ea"/>
              </a:rPr>
              <a:t>VASc</a:t>
            </a:r>
            <a:r>
              <a:rPr lang="es-ES" sz="1200" b="0" strike="noStrike" spc="-1" dirty="0">
                <a:solidFill>
                  <a:srgbClr val="000000"/>
                </a:solidFill>
                <a:uFill>
                  <a:solidFill>
                    <a:srgbClr val="FFFFFF"/>
                  </a:solidFill>
                </a:uFill>
                <a:latin typeface="+mn-lt"/>
                <a:ea typeface="+mn-ea"/>
              </a:rPr>
              <a:t> score = 0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 1.6-fold </a:t>
            </a:r>
            <a:r>
              <a:rPr lang="es-ES" sz="1200" b="0" strike="noStrike" spc="-1" dirty="0" err="1">
                <a:solidFill>
                  <a:srgbClr val="000000"/>
                </a:solidFill>
                <a:uFill>
                  <a:solidFill>
                    <a:srgbClr val="FFFFFF"/>
                  </a:solidFill>
                </a:uFill>
                <a:latin typeface="+mn-lt"/>
                <a:ea typeface="+mn-ea"/>
              </a:rPr>
              <a:t>higher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CHA₂DS₂-</a:t>
            </a:r>
            <a:r>
              <a:rPr lang="es-ES" sz="1200" b="0" strike="noStrike" spc="-1" dirty="0" err="1">
                <a:solidFill>
                  <a:srgbClr val="000000"/>
                </a:solidFill>
                <a:uFill>
                  <a:solidFill>
                    <a:srgbClr val="FFFFFF"/>
                  </a:solidFill>
                </a:uFill>
                <a:latin typeface="+mn-lt"/>
                <a:ea typeface="+mn-ea"/>
              </a:rPr>
              <a:t>VASc</a:t>
            </a:r>
            <a:r>
              <a:rPr lang="es-ES" sz="1200" b="0" strike="noStrike" spc="-1" dirty="0">
                <a:solidFill>
                  <a:srgbClr val="000000"/>
                </a:solidFill>
                <a:uFill>
                  <a:solidFill>
                    <a:srgbClr val="FFFFFF"/>
                  </a:solidFill>
                </a:uFill>
                <a:latin typeface="+mn-lt"/>
                <a:ea typeface="+mn-ea"/>
              </a:rPr>
              <a:t> score ≥2.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receiving</a:t>
            </a:r>
            <a:r>
              <a:rPr lang="es-ES" sz="1200" b="0" strike="noStrike" spc="-1" dirty="0">
                <a:solidFill>
                  <a:srgbClr val="000000"/>
                </a:solidFill>
                <a:uFill>
                  <a:solidFill>
                    <a:srgbClr val="FFFFFF"/>
                  </a:solidFill>
                </a:uFill>
                <a:latin typeface="+mn-lt"/>
                <a:ea typeface="+mn-ea"/>
              </a:rPr>
              <a:t> RRT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CHA₂DS₂-</a:t>
            </a:r>
            <a:r>
              <a:rPr lang="es-ES" sz="1200" b="0" strike="noStrike" spc="-1" dirty="0" err="1">
                <a:solidFill>
                  <a:srgbClr val="000000"/>
                </a:solidFill>
                <a:uFill>
                  <a:solidFill>
                    <a:srgbClr val="FFFFFF"/>
                  </a:solidFill>
                </a:uFill>
                <a:latin typeface="+mn-lt"/>
                <a:ea typeface="+mn-ea"/>
              </a:rPr>
              <a:t>VASc</a:t>
            </a:r>
            <a:r>
              <a:rPr lang="es-ES" sz="1200" b="0" strike="noStrike" spc="-1" dirty="0">
                <a:solidFill>
                  <a:srgbClr val="000000"/>
                </a:solidFill>
                <a:uFill>
                  <a:solidFill>
                    <a:srgbClr val="FFFFFF"/>
                  </a:solidFill>
                </a:uFill>
                <a:latin typeface="+mn-lt"/>
                <a:ea typeface="+mn-ea"/>
              </a:rPr>
              <a:t> score ≥2,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lower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all</a:t>
            </a:r>
            <a:r>
              <a:rPr lang="es-ES" sz="1200" b="0" strike="noStrike" spc="-1" dirty="0">
                <a:solidFill>
                  <a:srgbClr val="000000"/>
                </a:solidFill>
                <a:uFill>
                  <a:solidFill>
                    <a:srgbClr val="FFFFFF"/>
                  </a:solidFill>
                </a:uFill>
                <a:latin typeface="+mn-lt"/>
                <a:ea typeface="+mn-ea"/>
              </a:rPr>
              <a:t>-cause </a:t>
            </a:r>
            <a:r>
              <a:rPr lang="es-ES" sz="1200" b="0" strike="noStrike" spc="-1" dirty="0" err="1">
                <a:solidFill>
                  <a:srgbClr val="000000"/>
                </a:solidFill>
                <a:uFill>
                  <a:solidFill>
                    <a:srgbClr val="FFFFFF"/>
                  </a:solidFill>
                </a:uFill>
                <a:latin typeface="+mn-lt"/>
                <a:ea typeface="+mn-ea"/>
              </a:rPr>
              <a:t>death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hazard</a:t>
            </a:r>
            <a:r>
              <a:rPr lang="es-ES" sz="1200" b="0" strike="noStrike" spc="-1" dirty="0">
                <a:solidFill>
                  <a:srgbClr val="000000"/>
                </a:solidFill>
                <a:uFill>
                  <a:solidFill>
                    <a:srgbClr val="FFFFFF"/>
                  </a:solidFill>
                </a:uFill>
                <a:latin typeface="+mn-lt"/>
                <a:ea typeface="+mn-ea"/>
              </a:rPr>
              <a:t> ratio [HR]: 0.85, 95% </a:t>
            </a:r>
            <a:r>
              <a:rPr lang="es-ES" sz="1200" b="0" strike="noStrike" spc="-1" dirty="0" err="1">
                <a:solidFill>
                  <a:srgbClr val="000000"/>
                </a:solidFill>
                <a:uFill>
                  <a:solidFill>
                    <a:srgbClr val="FFFFFF"/>
                  </a:solidFill>
                </a:uFill>
                <a:latin typeface="+mn-lt"/>
                <a:ea typeface="+mn-ea"/>
              </a:rPr>
              <a:t>confidence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interval</a:t>
            </a:r>
            <a:r>
              <a:rPr lang="es-ES" sz="1200" b="0" strike="noStrike" spc="-1" dirty="0">
                <a:solidFill>
                  <a:srgbClr val="000000"/>
                </a:solidFill>
                <a:uFill>
                  <a:solidFill>
                    <a:srgbClr val="FFFFFF"/>
                  </a:solidFill>
                </a:uFill>
                <a:latin typeface="+mn-lt"/>
                <a:ea typeface="+mn-ea"/>
              </a:rPr>
              <a:t> [CI]: 0.72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0.99). In non-</a:t>
            </a:r>
            <a:r>
              <a:rPr lang="es-ES" sz="1200" b="0" strike="noStrike" spc="-1" dirty="0" err="1">
                <a:solidFill>
                  <a:srgbClr val="000000"/>
                </a:solidFill>
                <a:uFill>
                  <a:solidFill>
                    <a:srgbClr val="FFFFFF"/>
                  </a:solidFill>
                </a:uFill>
                <a:latin typeface="+mn-lt"/>
                <a:ea typeface="+mn-ea"/>
              </a:rPr>
              <a:t>end</a:t>
            </a:r>
            <a:r>
              <a:rPr lang="es-ES" sz="1200" b="0" strike="noStrike" spc="-1" dirty="0">
                <a:solidFill>
                  <a:srgbClr val="000000"/>
                </a:solidFill>
                <a:uFill>
                  <a:solidFill>
                    <a:srgbClr val="FFFFFF"/>
                  </a:solidFill>
                </a:uFill>
                <a:latin typeface="+mn-lt"/>
                <a:ea typeface="+mn-ea"/>
              </a:rPr>
              <a:t>-</a:t>
            </a:r>
            <a:r>
              <a:rPr lang="es-ES" sz="1200" b="0" strike="noStrike" spc="-1" dirty="0" err="1">
                <a:solidFill>
                  <a:srgbClr val="000000"/>
                </a:solidFill>
                <a:uFill>
                  <a:solidFill>
                    <a:srgbClr val="FFFFFF"/>
                  </a:solidFill>
                </a:uFill>
                <a:latin typeface="+mn-lt"/>
                <a:ea typeface="+mn-ea"/>
              </a:rPr>
              <a:t>stage</a:t>
            </a:r>
            <a:r>
              <a:rPr lang="es-ES" sz="1200" b="0" strike="noStrike" spc="-1" dirty="0">
                <a:solidFill>
                  <a:srgbClr val="000000"/>
                </a:solidFill>
                <a:uFill>
                  <a:solidFill>
                    <a:srgbClr val="FFFFFF"/>
                  </a:solidFill>
                </a:uFill>
                <a:latin typeface="+mn-lt"/>
                <a:ea typeface="+mn-ea"/>
              </a:rPr>
              <a:t> CKD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CHA₂DS₂-</a:t>
            </a:r>
            <a:r>
              <a:rPr lang="es-ES" sz="1200" b="0" strike="noStrike" spc="-1" dirty="0" err="1">
                <a:solidFill>
                  <a:srgbClr val="000000"/>
                </a:solidFill>
                <a:uFill>
                  <a:solidFill>
                    <a:srgbClr val="FFFFFF"/>
                  </a:solidFill>
                </a:uFill>
                <a:latin typeface="+mn-lt"/>
                <a:ea typeface="+mn-ea"/>
              </a:rPr>
              <a:t>VASc</a:t>
            </a:r>
            <a:r>
              <a:rPr lang="es-ES" sz="1200" b="0" strike="noStrike" spc="-1" dirty="0">
                <a:solidFill>
                  <a:srgbClr val="000000"/>
                </a:solidFill>
                <a:uFill>
                  <a:solidFill>
                    <a:srgbClr val="FFFFFF"/>
                  </a:solidFill>
                </a:uFill>
                <a:latin typeface="+mn-lt"/>
                <a:ea typeface="+mn-ea"/>
              </a:rPr>
              <a:t> score ≥2,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lower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 </a:t>
            </a:r>
            <a:r>
              <a:rPr lang="es-ES" sz="1200" b="0" strike="noStrike" spc="-1" dirty="0" err="1">
                <a:solidFill>
                  <a:srgbClr val="000000"/>
                </a:solidFill>
                <a:uFill>
                  <a:solidFill>
                    <a:srgbClr val="FFFFFF"/>
                  </a:solidFill>
                </a:uFill>
                <a:latin typeface="+mn-lt"/>
                <a:ea typeface="+mn-ea"/>
              </a:rPr>
              <a:t>composite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outcome</a:t>
            </a:r>
            <a:r>
              <a:rPr lang="es-ES" sz="1200" b="0" strike="noStrike" spc="-1" dirty="0">
                <a:solidFill>
                  <a:srgbClr val="000000"/>
                </a:solidFill>
                <a:uFill>
                  <a:solidFill>
                    <a:srgbClr val="FFFFFF"/>
                  </a:solidFill>
                </a:uFill>
                <a:latin typeface="+mn-lt"/>
                <a:ea typeface="+mn-ea"/>
              </a:rPr>
              <a:t> of fatal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/fatal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(HR: 0.71, 95% CI: 0.57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0.88), a </a:t>
            </a:r>
            <a:r>
              <a:rPr lang="es-ES" sz="1200" b="0" strike="noStrike" spc="-1" dirty="0" err="1">
                <a:solidFill>
                  <a:srgbClr val="000000"/>
                </a:solidFill>
                <a:uFill>
                  <a:solidFill>
                    <a:srgbClr val="FFFFFF"/>
                  </a:solidFill>
                </a:uFill>
                <a:latin typeface="+mn-lt"/>
                <a:ea typeface="+mn-ea"/>
              </a:rPr>
              <a:t>lower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cardiovascular </a:t>
            </a:r>
            <a:r>
              <a:rPr lang="es-ES" sz="1200" b="0" strike="noStrike" spc="-1" dirty="0" err="1">
                <a:solidFill>
                  <a:srgbClr val="000000"/>
                </a:solidFill>
                <a:uFill>
                  <a:solidFill>
                    <a:srgbClr val="FFFFFF"/>
                  </a:solidFill>
                </a:uFill>
                <a:latin typeface="+mn-lt"/>
                <a:ea typeface="+mn-ea"/>
              </a:rPr>
              <a:t>death</a:t>
            </a:r>
            <a:r>
              <a:rPr lang="es-ES" sz="1200" b="0" strike="noStrike" spc="-1" dirty="0">
                <a:solidFill>
                  <a:srgbClr val="000000"/>
                </a:solidFill>
                <a:uFill>
                  <a:solidFill>
                    <a:srgbClr val="FFFFFF"/>
                  </a:solidFill>
                </a:uFill>
                <a:latin typeface="+mn-lt"/>
                <a:ea typeface="+mn-ea"/>
              </a:rPr>
              <a:t> (HR: 0.80, 95% CI: 0.74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0.88), and a </a:t>
            </a:r>
            <a:r>
              <a:rPr lang="es-ES" sz="1200" b="0" strike="noStrike" spc="-1" dirty="0" err="1">
                <a:solidFill>
                  <a:srgbClr val="000000"/>
                </a:solidFill>
                <a:uFill>
                  <a:solidFill>
                    <a:srgbClr val="FFFFFF"/>
                  </a:solidFill>
                </a:uFill>
                <a:latin typeface="+mn-lt"/>
                <a:ea typeface="+mn-ea"/>
              </a:rPr>
              <a:t>lower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all</a:t>
            </a:r>
            <a:r>
              <a:rPr lang="es-ES" sz="1200" b="0" strike="noStrike" spc="-1" dirty="0">
                <a:solidFill>
                  <a:srgbClr val="000000"/>
                </a:solidFill>
                <a:uFill>
                  <a:solidFill>
                    <a:srgbClr val="FFFFFF"/>
                  </a:solidFill>
                </a:uFill>
                <a:latin typeface="+mn-lt"/>
                <a:ea typeface="+mn-ea"/>
              </a:rPr>
              <a:t>-cause </a:t>
            </a:r>
            <a:r>
              <a:rPr lang="es-ES" sz="1200" b="0" strike="noStrike" spc="-1" dirty="0" err="1">
                <a:solidFill>
                  <a:srgbClr val="000000"/>
                </a:solidFill>
                <a:uFill>
                  <a:solidFill>
                    <a:srgbClr val="FFFFFF"/>
                  </a:solidFill>
                </a:uFill>
                <a:latin typeface="+mn-lt"/>
                <a:ea typeface="+mn-ea"/>
              </a:rPr>
              <a:t>death</a:t>
            </a:r>
            <a:r>
              <a:rPr lang="es-ES" sz="1200" b="0" strike="noStrike" spc="-1" dirty="0">
                <a:solidFill>
                  <a:srgbClr val="000000"/>
                </a:solidFill>
                <a:uFill>
                  <a:solidFill>
                    <a:srgbClr val="FFFFFF"/>
                  </a:solidFill>
                </a:uFill>
                <a:latin typeface="+mn-lt"/>
                <a:ea typeface="+mn-ea"/>
              </a:rPr>
              <a:t> (HR: 0.64, 95% CI: 0.60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0.69).</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CONCLUSIONS:</a:t>
            </a:r>
            <a:endParaRPr lang="es-ES" sz="1800" b="0" strike="noStrike" spc="-1" dirty="0">
              <a:solidFill>
                <a:srgbClr val="000000"/>
              </a:solidFill>
              <a:uFill>
                <a:solidFill>
                  <a:srgbClr val="FFFFFF"/>
                </a:solidFill>
              </a:uFill>
              <a:latin typeface="Calibri"/>
            </a:endParaRPr>
          </a:p>
          <a:p>
            <a:r>
              <a:rPr lang="es-ES" sz="1200" b="0" strike="noStrike" spc="-1" dirty="0">
                <a:solidFill>
                  <a:srgbClr val="000000"/>
                </a:solidFill>
                <a:uFill>
                  <a:solidFill>
                    <a:srgbClr val="FFFFFF"/>
                  </a:solidFill>
                </a:uFill>
                <a:latin typeface="+mn-lt"/>
                <a:ea typeface="+mn-ea"/>
              </a:rPr>
              <a:t>CKD </a:t>
            </a:r>
            <a:r>
              <a:rPr lang="es-ES" sz="1200" b="0" strike="noStrike" spc="-1" dirty="0" err="1">
                <a:solidFill>
                  <a:srgbClr val="000000"/>
                </a:solidFill>
                <a:uFill>
                  <a:solidFill>
                    <a:srgbClr val="FFFFFF"/>
                  </a:solidFill>
                </a:uFill>
                <a:latin typeface="+mn-lt"/>
                <a:ea typeface="+mn-ea"/>
              </a:rPr>
              <a:t>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associated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higher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a:t>
            </a:r>
            <a:r>
              <a:rPr lang="es-ES" sz="1200" b="0" strike="noStrike" spc="-1" dirty="0" err="1">
                <a:solidFill>
                  <a:srgbClr val="000000"/>
                </a:solidFill>
                <a:uFill>
                  <a:solidFill>
                    <a:srgbClr val="FFFFFF"/>
                  </a:solidFill>
                </a:uFill>
                <a:latin typeface="+mn-lt"/>
                <a:ea typeface="+mn-ea"/>
              </a:rPr>
              <a:t>thromboembolism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across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strata</a:t>
            </a:r>
            <a:r>
              <a:rPr lang="es-ES" sz="1200" b="0" strike="noStrike" spc="-1" dirty="0">
                <a:solidFill>
                  <a:srgbClr val="000000"/>
                </a:solidFill>
                <a:uFill>
                  <a:solidFill>
                    <a:srgbClr val="FFFFFF"/>
                  </a:solidFill>
                </a:uFill>
                <a:latin typeface="+mn-lt"/>
                <a:ea typeface="+mn-ea"/>
              </a:rPr>
              <a:t> in AF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High-risk</a:t>
            </a:r>
            <a:r>
              <a:rPr lang="es-ES" sz="1200" b="0" strike="noStrike" spc="-1" dirty="0">
                <a:solidFill>
                  <a:srgbClr val="000000"/>
                </a:solidFill>
                <a:uFill>
                  <a:solidFill>
                    <a:srgbClr val="FFFFFF"/>
                  </a:solidFill>
                </a:uFill>
                <a:latin typeface="+mn-lt"/>
                <a:ea typeface="+mn-ea"/>
              </a:rPr>
              <a:t> CKD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(CHA₂DS₂-</a:t>
            </a:r>
            <a:r>
              <a:rPr lang="es-ES" sz="1200" b="0" strike="noStrike" spc="-1" dirty="0" err="1">
                <a:solidFill>
                  <a:srgbClr val="000000"/>
                </a:solidFill>
                <a:uFill>
                  <a:solidFill>
                    <a:srgbClr val="FFFFFF"/>
                  </a:solidFill>
                </a:uFill>
                <a:latin typeface="+mn-lt"/>
                <a:ea typeface="+mn-ea"/>
              </a:rPr>
              <a:t>VASc</a:t>
            </a:r>
            <a:r>
              <a:rPr lang="es-ES" sz="1200" b="0" strike="noStrike" spc="-1" dirty="0">
                <a:solidFill>
                  <a:srgbClr val="000000"/>
                </a:solidFill>
                <a:uFill>
                  <a:solidFill>
                    <a:srgbClr val="FFFFFF"/>
                  </a:solidFill>
                </a:uFill>
                <a:latin typeface="+mn-lt"/>
                <a:ea typeface="+mn-ea"/>
              </a:rPr>
              <a:t> ≥2)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AF </a:t>
            </a:r>
            <a:r>
              <a:rPr lang="es-ES" sz="1200" b="0" strike="noStrike" spc="-1" dirty="0" err="1">
                <a:solidFill>
                  <a:srgbClr val="000000"/>
                </a:solidFill>
                <a:uFill>
                  <a:solidFill>
                    <a:srgbClr val="FFFFFF"/>
                  </a:solidFill>
                </a:uFill>
                <a:latin typeface="+mn-lt"/>
                <a:ea typeface="+mn-ea"/>
              </a:rPr>
              <a:t>benefit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from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prevention</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endParaRPr lang="es-ES" sz="1800" b="0" strike="noStrike" spc="-1" dirty="0">
              <a:solidFill>
                <a:srgbClr val="000000"/>
              </a:solidFill>
              <a:uFill>
                <a:solidFill>
                  <a:srgbClr val="FFFFFF"/>
                </a:solidFill>
              </a:uFill>
              <a:latin typeface="Calibri"/>
            </a:endParaRPr>
          </a:p>
        </p:txBody>
      </p:sp>
      <p:sp>
        <p:nvSpPr>
          <p:cNvPr id="344" name="TextShape 2"/>
          <p:cNvSpPr txBox="1"/>
          <p:nvPr/>
        </p:nvSpPr>
        <p:spPr>
          <a:xfrm>
            <a:off x="3884760" y="8685360"/>
            <a:ext cx="2971440" cy="456840"/>
          </a:xfrm>
          <a:prstGeom prst="rect">
            <a:avLst/>
          </a:prstGeom>
          <a:noFill/>
          <a:ln>
            <a:noFill/>
          </a:ln>
        </p:spPr>
        <p:txBody>
          <a:bodyPr anchor="b"/>
          <a:lstStyle/>
          <a:p>
            <a:pPr algn="r">
              <a:lnSpc>
                <a:spcPct val="100000"/>
              </a:lnSpc>
            </a:pPr>
            <a:fld id="{406BFA3A-4E15-47D9-AB37-1450ADB17FF0}" type="slidenum">
              <a:rPr lang="es-ES" sz="1200" b="0" strike="noStrike" spc="-1">
                <a:solidFill>
                  <a:srgbClr val="000000"/>
                </a:solidFill>
                <a:uFill>
                  <a:solidFill>
                    <a:srgbClr val="FFFFFF"/>
                  </a:solidFill>
                </a:uFill>
                <a:latin typeface="+mn-lt"/>
                <a:ea typeface="+mn-ea"/>
              </a:rPr>
              <a:pPr algn="r">
                <a:lnSpc>
                  <a:spcPct val="100000"/>
                </a:lnSpc>
              </a:pPr>
              <a:t>19</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38688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p:cNvSpPr>
          <p:nvPr>
            <p:ph type="body"/>
          </p:nvPr>
        </p:nvSpPr>
        <p:spPr>
          <a:xfrm>
            <a:off x="685800" y="4343400"/>
            <a:ext cx="5486040" cy="4114440"/>
          </a:xfrm>
          <a:prstGeom prst="rect">
            <a:avLst/>
          </a:prstGeom>
        </p:spPr>
        <p:txBody>
          <a:bodyPr/>
          <a:lstStyle/>
          <a:p>
            <a:r>
              <a:rPr lang="es-ES" sz="1200" b="1" strike="noStrike" cap="all" spc="-1" dirty="0">
                <a:solidFill>
                  <a:srgbClr val="000000"/>
                </a:solidFill>
                <a:uFill>
                  <a:solidFill>
                    <a:srgbClr val="FFFFFF"/>
                  </a:solidFill>
                </a:uFill>
                <a:latin typeface="+mn-lt"/>
                <a:ea typeface="+mn-ea"/>
              </a:rPr>
              <a:t>BACKGROUND:</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both</a:t>
            </a:r>
            <a:r>
              <a:rPr lang="es-ES" sz="1200" b="0" strike="noStrike" spc="-1" dirty="0">
                <a:solidFill>
                  <a:srgbClr val="000000"/>
                </a:solidFill>
                <a:uFill>
                  <a:solidFill>
                    <a:srgbClr val="FFFFFF"/>
                  </a:solidFill>
                </a:uFill>
                <a:latin typeface="+mn-lt"/>
                <a:ea typeface="+mn-ea"/>
              </a:rPr>
              <a:t> atrial </a:t>
            </a:r>
            <a:r>
              <a:rPr lang="es-ES" sz="1200" b="0" strike="noStrike" spc="-1" dirty="0" err="1">
                <a:solidFill>
                  <a:srgbClr val="000000"/>
                </a:solidFill>
                <a:uFill>
                  <a:solidFill>
                    <a:srgbClr val="FFFFFF"/>
                  </a:solidFill>
                </a:uFill>
                <a:latin typeface="+mn-lt"/>
                <a:ea typeface="+mn-ea"/>
              </a:rPr>
              <a:t>fibrillation</a:t>
            </a:r>
            <a:r>
              <a:rPr lang="es-ES" sz="1200" b="0" strike="noStrike" spc="-1" dirty="0">
                <a:solidFill>
                  <a:srgbClr val="000000"/>
                </a:solidFill>
                <a:uFill>
                  <a:solidFill>
                    <a:srgbClr val="FFFFFF"/>
                  </a:solidFill>
                </a:uFill>
                <a:latin typeface="+mn-lt"/>
                <a:ea typeface="+mn-ea"/>
              </a:rPr>
              <a:t> (AF) and renal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increased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thrombo-embolism</a:t>
            </a:r>
            <a:r>
              <a:rPr lang="es-ES" sz="1200" b="0" strike="noStrike" spc="-1" dirty="0">
                <a:solidFill>
                  <a:srgbClr val="000000"/>
                </a:solidFill>
                <a:uFill>
                  <a:solidFill>
                    <a:srgbClr val="FFFFFF"/>
                  </a:solidFill>
                </a:uFill>
                <a:latin typeface="+mn-lt"/>
                <a:ea typeface="+mn-ea"/>
              </a:rPr>
              <a:t>. Renal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also</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factor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which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makes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decisions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regarding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thromboprophylaxis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complicated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Our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aim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determine </a:t>
            </a:r>
            <a:r>
              <a:rPr lang="es-ES" sz="1200" b="0" strike="noStrike" spc="-1" dirty="0" err="1">
                <a:solidFill>
                  <a:srgbClr val="000000"/>
                </a:solidFill>
                <a:uFill>
                  <a:solidFill>
                    <a:srgbClr val="FFFFFF"/>
                  </a:solidFill>
                </a:uFill>
                <a:latin typeface="+mn-lt"/>
                <a:ea typeface="+mn-ea"/>
              </a:rPr>
              <a:t>risks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ischaemic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and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AF and renal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in </a:t>
            </a:r>
            <a:r>
              <a:rPr lang="es-ES" sz="1200" b="0" strike="noStrike" spc="-1" dirty="0" err="1">
                <a:solidFill>
                  <a:srgbClr val="000000"/>
                </a:solidFill>
                <a:uFill>
                  <a:solidFill>
                    <a:srgbClr val="FFFFFF"/>
                  </a:solidFill>
                </a:uFill>
                <a:latin typeface="+mn-lt"/>
                <a:ea typeface="+mn-ea"/>
              </a:rPr>
              <a:t>relation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anticoagulant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strategies</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METHODS AND RESULTS: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This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retrospective</a:t>
            </a:r>
            <a:r>
              <a:rPr lang="es-ES" sz="1200" b="0" strike="noStrike" spc="-1" dirty="0">
                <a:solidFill>
                  <a:srgbClr val="000000"/>
                </a:solidFill>
                <a:uFill>
                  <a:solidFill>
                    <a:srgbClr val="FFFFFF"/>
                  </a:solidFill>
                </a:uFill>
                <a:latin typeface="+mn-lt"/>
                <a:ea typeface="+mn-ea"/>
              </a:rPr>
              <a:t> non-</a:t>
            </a:r>
            <a:r>
              <a:rPr lang="es-ES" sz="1200" b="0" strike="noStrike" spc="-1" dirty="0" err="1">
                <a:solidFill>
                  <a:srgbClr val="000000"/>
                </a:solidFill>
                <a:uFill>
                  <a:solidFill>
                    <a:srgbClr val="FFFFFF"/>
                  </a:solidFill>
                </a:uFill>
                <a:latin typeface="+mn-lt"/>
                <a:ea typeface="+mn-ea"/>
              </a:rPr>
              <a:t>randomized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study</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Swedish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health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registers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comprising</a:t>
            </a:r>
            <a:r>
              <a:rPr lang="es-ES" sz="1200" b="0" strike="noStrike" spc="-1" dirty="0">
                <a:solidFill>
                  <a:srgbClr val="000000"/>
                </a:solidFill>
                <a:uFill>
                  <a:solidFill>
                    <a:srgbClr val="FFFFFF"/>
                  </a:solidFill>
                </a:uFill>
                <a:latin typeface="+mn-lt"/>
                <a:ea typeface="+mn-ea"/>
              </a:rPr>
              <a:t> 307 351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AF, of </a:t>
            </a:r>
            <a:r>
              <a:rPr lang="es-ES" sz="1200" b="0" strike="noStrike" spc="-1" dirty="0" err="1">
                <a:solidFill>
                  <a:srgbClr val="000000"/>
                </a:solidFill>
                <a:uFill>
                  <a:solidFill>
                    <a:srgbClr val="FFFFFF"/>
                  </a:solidFill>
                </a:uFill>
                <a:latin typeface="+mn-lt"/>
                <a:ea typeface="+mn-ea"/>
              </a:rPr>
              <a:t>whom</a:t>
            </a:r>
            <a:r>
              <a:rPr lang="es-ES" sz="1200" b="0" strike="noStrike" spc="-1" dirty="0">
                <a:solidFill>
                  <a:srgbClr val="000000"/>
                </a:solidFill>
                <a:uFill>
                  <a:solidFill>
                    <a:srgbClr val="FFFFFF"/>
                  </a:solidFill>
                </a:uFill>
                <a:latin typeface="+mn-lt"/>
                <a:ea typeface="+mn-ea"/>
              </a:rPr>
              <a:t> 13 435 </a:t>
            </a:r>
            <a:r>
              <a:rPr lang="es-ES" sz="1200" b="0" strike="noStrike" spc="-1" dirty="0" err="1">
                <a:solidFill>
                  <a:srgbClr val="000000"/>
                </a:solidFill>
                <a:uFill>
                  <a:solidFill>
                    <a:srgbClr val="FFFFFF"/>
                  </a:solidFill>
                </a:uFill>
                <a:latin typeface="+mn-lt"/>
                <a:ea typeface="+mn-ea"/>
              </a:rPr>
              <a:t>had</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previous</a:t>
            </a:r>
            <a:r>
              <a:rPr lang="es-ES" sz="1200" b="0" strike="noStrike" spc="-1" dirty="0">
                <a:solidFill>
                  <a:srgbClr val="000000"/>
                </a:solidFill>
                <a:uFill>
                  <a:solidFill>
                    <a:srgbClr val="FFFFFF"/>
                  </a:solidFill>
                </a:uFill>
                <a:latin typeface="+mn-lt"/>
                <a:ea typeface="+mn-ea"/>
              </a:rPr>
              <a:t> diagnosis of renal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Ischaemic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occurred</a:t>
            </a:r>
            <a:r>
              <a:rPr lang="es-ES" sz="1200" b="0" strike="noStrike" spc="-1" dirty="0">
                <a:solidFill>
                  <a:srgbClr val="000000"/>
                </a:solidFill>
                <a:uFill>
                  <a:solidFill>
                    <a:srgbClr val="FFFFFF"/>
                  </a:solidFill>
                </a:uFill>
                <a:latin typeface="+mn-lt"/>
                <a:ea typeface="+mn-ea"/>
              </a:rPr>
              <a:t> more </a:t>
            </a:r>
            <a:r>
              <a:rPr lang="es-ES" sz="1200" b="0" strike="noStrike" spc="-1" dirty="0" err="1">
                <a:solidFill>
                  <a:srgbClr val="000000"/>
                </a:solidFill>
                <a:uFill>
                  <a:solidFill>
                    <a:srgbClr val="FFFFFF"/>
                  </a:solidFill>
                </a:uFill>
                <a:latin typeface="+mn-lt"/>
                <a:ea typeface="+mn-ea"/>
              </a:rPr>
              <a:t>often</a:t>
            </a:r>
            <a:r>
              <a:rPr lang="es-ES" sz="1200" b="0" strike="noStrike" spc="-1" dirty="0">
                <a:solidFill>
                  <a:srgbClr val="000000"/>
                </a:solidFill>
                <a:uFill>
                  <a:solidFill>
                    <a:srgbClr val="FFFFFF"/>
                  </a:solidFill>
                </a:uFill>
                <a:latin typeface="+mn-lt"/>
                <a:ea typeface="+mn-ea"/>
              </a:rPr>
              <a:t> in AF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renal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annual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rate</a:t>
            </a:r>
            <a:r>
              <a:rPr lang="es-ES" sz="1200" b="0" strike="noStrike" spc="-1" dirty="0">
                <a:solidFill>
                  <a:srgbClr val="000000"/>
                </a:solidFill>
                <a:uFill>
                  <a:solidFill>
                    <a:srgbClr val="FFFFFF"/>
                  </a:solidFill>
                </a:uFill>
                <a:latin typeface="+mn-lt"/>
                <a:ea typeface="+mn-ea"/>
              </a:rPr>
              <a:t>, 3.9% vs. no renal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2.9%), </a:t>
            </a:r>
            <a:r>
              <a:rPr lang="es-ES" sz="1200" b="0" strike="noStrike" spc="-1" dirty="0" err="1">
                <a:solidFill>
                  <a:srgbClr val="000000"/>
                </a:solidFill>
                <a:uFill>
                  <a:solidFill>
                    <a:srgbClr val="FFFFFF"/>
                  </a:solidFill>
                </a:uFill>
                <a:latin typeface="+mn-lt"/>
                <a:ea typeface="+mn-ea"/>
              </a:rPr>
              <a:t>but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related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concomitant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comorbidities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adjusted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hazard</a:t>
            </a:r>
            <a:r>
              <a:rPr lang="es-ES" sz="1200" b="0" strike="noStrike" spc="-1" dirty="0">
                <a:solidFill>
                  <a:srgbClr val="000000"/>
                </a:solidFill>
                <a:uFill>
                  <a:solidFill>
                    <a:srgbClr val="FFFFFF"/>
                  </a:solidFill>
                </a:uFill>
                <a:latin typeface="+mn-lt"/>
                <a:ea typeface="+mn-ea"/>
              </a:rPr>
              <a:t> ratio (HR) 1.02, 95% </a:t>
            </a:r>
            <a:r>
              <a:rPr lang="es-ES" sz="1200" b="0" strike="noStrike" spc="-1" dirty="0" err="1">
                <a:solidFill>
                  <a:srgbClr val="000000"/>
                </a:solidFill>
                <a:uFill>
                  <a:solidFill>
                    <a:srgbClr val="FFFFFF"/>
                  </a:solidFill>
                </a:uFill>
                <a:latin typeface="+mn-lt"/>
                <a:ea typeface="+mn-ea"/>
              </a:rPr>
              <a:t>confidence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interval</a:t>
            </a:r>
            <a:r>
              <a:rPr lang="es-ES" sz="1200" b="0" strike="noStrike" spc="-1" dirty="0">
                <a:solidFill>
                  <a:srgbClr val="000000"/>
                </a:solidFill>
                <a:uFill>
                  <a:solidFill>
                    <a:srgbClr val="FFFFFF"/>
                  </a:solidFill>
                </a:uFill>
                <a:latin typeface="+mn-lt"/>
                <a:ea typeface="+mn-ea"/>
              </a:rPr>
              <a:t> (CI) 0.95-1.10]. </a:t>
            </a:r>
            <a:r>
              <a:rPr lang="es-ES" sz="1200" b="0" strike="noStrike" spc="-1" dirty="0" err="1">
                <a:solidFill>
                  <a:srgbClr val="000000"/>
                </a:solidFill>
                <a:uFill>
                  <a:solidFill>
                    <a:srgbClr val="FFFFFF"/>
                  </a:solidFill>
                </a:uFill>
                <a:latin typeface="+mn-lt"/>
                <a:ea typeface="+mn-ea"/>
              </a:rPr>
              <a:t>Adding</a:t>
            </a:r>
            <a:r>
              <a:rPr lang="es-ES" sz="1200" b="0" strike="noStrike" spc="-1" dirty="0">
                <a:solidFill>
                  <a:srgbClr val="000000"/>
                </a:solidFill>
                <a:uFill>
                  <a:solidFill>
                    <a:srgbClr val="FFFFFF"/>
                  </a:solidFill>
                </a:uFill>
                <a:latin typeface="+mn-lt"/>
                <a:ea typeface="+mn-ea"/>
              </a:rPr>
              <a:t> renal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established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stratification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schemes</a:t>
            </a:r>
            <a:r>
              <a:rPr lang="es-ES" sz="1200" b="0" strike="noStrike" spc="-1" dirty="0">
                <a:solidFill>
                  <a:srgbClr val="000000"/>
                </a:solidFill>
                <a:uFill>
                  <a:solidFill>
                    <a:srgbClr val="FFFFFF"/>
                  </a:solidFill>
                </a:uFill>
                <a:latin typeface="+mn-lt"/>
                <a:ea typeface="+mn-ea"/>
              </a:rPr>
              <a:t> (CHADS2 and CHA2DS2-VASc) </a:t>
            </a:r>
            <a:r>
              <a:rPr lang="es-ES" sz="1200" b="0" strike="noStrike" spc="-1" dirty="0" err="1">
                <a:solidFill>
                  <a:srgbClr val="000000"/>
                </a:solidFill>
                <a:uFill>
                  <a:solidFill>
                    <a:srgbClr val="FFFFFF"/>
                  </a:solidFill>
                </a:uFill>
                <a:latin typeface="+mn-lt"/>
                <a:ea typeface="+mn-ea"/>
              </a:rPr>
              <a:t>did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not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improve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their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predictive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value</a:t>
            </a:r>
            <a:r>
              <a:rPr lang="es-ES" sz="1200" b="0" strike="noStrike" spc="-1" dirty="0">
                <a:solidFill>
                  <a:srgbClr val="000000"/>
                </a:solidFill>
                <a:uFill>
                  <a:solidFill>
                    <a:srgbClr val="FFFFFF"/>
                  </a:solidFill>
                </a:uFill>
                <a:latin typeface="+mn-lt"/>
                <a:ea typeface="+mn-ea"/>
              </a:rPr>
              <a:t>. Renal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independent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factor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intracranial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adjusted</a:t>
            </a:r>
            <a:r>
              <a:rPr lang="es-ES" sz="1200" b="0" strike="noStrike" spc="-1" dirty="0">
                <a:solidFill>
                  <a:srgbClr val="000000"/>
                </a:solidFill>
                <a:uFill>
                  <a:solidFill>
                    <a:srgbClr val="FFFFFF"/>
                  </a:solidFill>
                </a:uFill>
                <a:latin typeface="+mn-lt"/>
                <a:ea typeface="+mn-ea"/>
              </a:rPr>
              <a:t> HR: 1.27 (1.09-1.49)]. </a:t>
            </a:r>
            <a:r>
              <a:rPr lang="es-ES" sz="1200" b="0" strike="noStrike" spc="-1" dirty="0" err="1">
                <a:solidFill>
                  <a:srgbClr val="000000"/>
                </a:solidFill>
                <a:uFill>
                  <a:solidFill>
                    <a:srgbClr val="FFFFFF"/>
                  </a:solidFill>
                </a:uFill>
                <a:latin typeface="+mn-lt"/>
                <a:ea typeface="+mn-ea"/>
              </a:rPr>
              <a:t>Most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renal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benefited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from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despite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their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high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bleeding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risk</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incidence</a:t>
            </a:r>
            <a:r>
              <a:rPr lang="es-ES" sz="1200" b="0" strike="noStrike" spc="-1" dirty="0">
                <a:solidFill>
                  <a:srgbClr val="000000"/>
                </a:solidFill>
                <a:uFill>
                  <a:solidFill>
                    <a:srgbClr val="FFFFFF"/>
                  </a:solidFill>
                </a:uFill>
                <a:latin typeface="+mn-lt"/>
                <a:ea typeface="+mn-ea"/>
              </a:rPr>
              <a:t> of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combined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endpoint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ischaemic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haemorrhagic</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stroke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death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lower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among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used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than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among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those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who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did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not</a:t>
            </a:r>
            <a:r>
              <a:rPr lang="es-ES" sz="1200" b="0" strike="noStrike" spc="-1" dirty="0">
                <a:solidFill>
                  <a:srgbClr val="000000"/>
                </a:solidFill>
                <a:uFill>
                  <a:solidFill>
                    <a:srgbClr val="FFFFFF"/>
                  </a:solidFill>
                </a:uFill>
                <a:latin typeface="+mn-lt"/>
                <a:ea typeface="+mn-ea"/>
              </a:rPr>
              <a:t> use </a:t>
            </a:r>
            <a:r>
              <a:rPr lang="es-ES" sz="1200" b="0" strike="noStrike" spc="-1" dirty="0" err="1">
                <a:solidFill>
                  <a:srgbClr val="000000"/>
                </a:solidFill>
                <a:uFill>
                  <a:solidFill>
                    <a:srgbClr val="FFFFFF"/>
                  </a:solidFill>
                </a:uFill>
                <a:latin typeface="+mn-lt"/>
                <a:ea typeface="+mn-ea"/>
              </a:rPr>
              <a:t>warfarin</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adjusted</a:t>
            </a:r>
            <a:r>
              <a:rPr lang="es-ES" sz="1200" b="0" strike="noStrike" spc="-1" dirty="0">
                <a:solidFill>
                  <a:srgbClr val="000000"/>
                </a:solidFill>
                <a:uFill>
                  <a:solidFill>
                    <a:srgbClr val="FFFFFF"/>
                  </a:solidFill>
                </a:uFill>
                <a:latin typeface="+mn-lt"/>
                <a:ea typeface="+mn-ea"/>
              </a:rPr>
              <a:t> HR: 0.76, CI 0.72-0.80).</a:t>
            </a:r>
            <a:endParaRPr lang="es-ES" sz="1800" b="0" strike="noStrike" spc="-1" dirty="0">
              <a:solidFill>
                <a:srgbClr val="000000"/>
              </a:solidFill>
              <a:uFill>
                <a:solidFill>
                  <a:srgbClr val="FFFFFF"/>
                </a:solidFill>
              </a:uFill>
              <a:latin typeface="Calibri"/>
            </a:endParaRPr>
          </a:p>
          <a:p>
            <a:r>
              <a:rPr lang="es-ES" sz="1200" b="1" strike="noStrike" cap="all" spc="-1" dirty="0">
                <a:solidFill>
                  <a:srgbClr val="000000"/>
                </a:solidFill>
                <a:uFill>
                  <a:solidFill>
                    <a:srgbClr val="FFFFFF"/>
                  </a:solidFill>
                </a:uFill>
                <a:latin typeface="+mn-lt"/>
                <a:ea typeface="+mn-ea"/>
              </a:rPr>
              <a:t>CONCLUSIONS:</a:t>
            </a:r>
            <a:endParaRPr lang="es-ES" sz="1800" b="0" strike="noStrike" spc="-1" dirty="0">
              <a:solidFill>
                <a:srgbClr val="000000"/>
              </a:solidFill>
              <a:uFill>
                <a:solidFill>
                  <a:srgbClr val="FFFFFF"/>
                </a:solidFill>
              </a:uFill>
              <a:latin typeface="Calibri"/>
            </a:endParaRPr>
          </a:p>
          <a:p>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both</a:t>
            </a:r>
            <a:r>
              <a:rPr lang="es-ES" sz="1200" b="0" strike="noStrike" spc="-1" dirty="0">
                <a:solidFill>
                  <a:srgbClr val="000000"/>
                </a:solidFill>
                <a:uFill>
                  <a:solidFill>
                    <a:srgbClr val="FFFFFF"/>
                  </a:solidFill>
                </a:uFill>
                <a:latin typeface="+mn-lt"/>
                <a:ea typeface="+mn-ea"/>
              </a:rPr>
              <a:t> AF and renal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will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probably</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benefit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most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from</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having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same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treatment</a:t>
            </a:r>
            <a:r>
              <a:rPr lang="es-ES" sz="1200" b="0" strike="noStrike" spc="-1" dirty="0">
                <a:solidFill>
                  <a:srgbClr val="000000"/>
                </a:solidFill>
                <a:uFill>
                  <a:solidFill>
                    <a:srgbClr val="FFFFFF"/>
                  </a:solidFill>
                </a:uFill>
                <a:latin typeface="+mn-lt"/>
                <a:ea typeface="+mn-ea"/>
              </a:rPr>
              <a:t> as </a:t>
            </a:r>
            <a:r>
              <a:rPr lang="es-ES" sz="1200" b="0" strike="noStrike" spc="-1" dirty="0" err="1">
                <a:solidFill>
                  <a:srgbClr val="000000"/>
                </a:solidFill>
                <a:uFill>
                  <a:solidFill>
                    <a:srgbClr val="FFFFFF"/>
                  </a:solidFill>
                </a:uFill>
                <a:latin typeface="+mn-lt"/>
                <a:ea typeface="+mn-ea"/>
              </a:rPr>
              <a:t>is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recommended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other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patients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with</a:t>
            </a:r>
            <a:r>
              <a:rPr lang="es-ES" sz="1200" b="0" strike="noStrike" spc="-1" dirty="0">
                <a:solidFill>
                  <a:srgbClr val="000000"/>
                </a:solidFill>
                <a:uFill>
                  <a:solidFill>
                    <a:srgbClr val="FFFFFF"/>
                  </a:solidFill>
                </a:uFill>
                <a:latin typeface="+mn-lt"/>
                <a:ea typeface="+mn-ea"/>
              </a:rPr>
              <a:t> AF, </a:t>
            </a:r>
            <a:r>
              <a:rPr lang="es-ES" sz="1200" b="0" strike="noStrike" spc="-1" dirty="0" err="1">
                <a:solidFill>
                  <a:srgbClr val="000000"/>
                </a:solidFill>
                <a:uFill>
                  <a:solidFill>
                    <a:srgbClr val="FFFFFF"/>
                  </a:solidFill>
                </a:uFill>
                <a:latin typeface="+mn-lt"/>
                <a:ea typeface="+mn-ea"/>
              </a:rPr>
              <a:t>without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setting</a:t>
            </a:r>
            <a:r>
              <a:rPr lang="es-ES" sz="1200" b="0" strike="noStrike" spc="-1" dirty="0">
                <a:solidFill>
                  <a:srgbClr val="000000"/>
                </a:solidFill>
                <a:uFill>
                  <a:solidFill>
                    <a:srgbClr val="FFFFFF"/>
                  </a:solidFill>
                </a:uFill>
                <a:latin typeface="+mn-lt"/>
                <a:ea typeface="+mn-ea"/>
              </a:rPr>
              <a:t> a </a:t>
            </a:r>
            <a:r>
              <a:rPr lang="es-ES" sz="1200" b="0" strike="noStrike" spc="-1" dirty="0" err="1">
                <a:solidFill>
                  <a:srgbClr val="000000"/>
                </a:solidFill>
                <a:uFill>
                  <a:solidFill>
                    <a:srgbClr val="FFFFFF"/>
                  </a:solidFill>
                </a:uFill>
                <a:latin typeface="+mn-lt"/>
                <a:ea typeface="+mn-ea"/>
              </a:rPr>
              <a:t>higher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lower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threshold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treatment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Adding</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additional</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points</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for</a:t>
            </a:r>
            <a:r>
              <a:rPr lang="es-ES" sz="1200" b="0" strike="noStrike" spc="-1" dirty="0">
                <a:solidFill>
                  <a:srgbClr val="000000"/>
                </a:solidFill>
                <a:uFill>
                  <a:solidFill>
                    <a:srgbClr val="FFFFFF"/>
                  </a:solidFill>
                </a:uFill>
                <a:latin typeface="+mn-lt"/>
                <a:ea typeface="+mn-ea"/>
              </a:rPr>
              <a:t> renal </a:t>
            </a:r>
            <a:r>
              <a:rPr lang="es-ES" sz="1200" b="0" strike="noStrike" spc="-1" dirty="0" err="1">
                <a:solidFill>
                  <a:srgbClr val="000000"/>
                </a:solidFill>
                <a:uFill>
                  <a:solidFill>
                    <a:srgbClr val="FFFFFF"/>
                  </a:solidFill>
                </a:uFill>
                <a:latin typeface="+mn-lt"/>
                <a:ea typeface="+mn-ea"/>
              </a:rPr>
              <a:t>failure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to</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a:t>
            </a:r>
            <a:r>
              <a:rPr lang="es-ES" sz="1200" b="0" strike="noStrike" spc="-1" dirty="0">
                <a:solidFill>
                  <a:srgbClr val="000000"/>
                </a:solidFill>
                <a:uFill>
                  <a:solidFill>
                    <a:srgbClr val="FFFFFF"/>
                  </a:solidFill>
                </a:uFill>
                <a:latin typeface="+mn-lt"/>
                <a:ea typeface="+mn-ea"/>
              </a:rPr>
              <a:t> CHADS2 and CHA2DS2-VASc scores </a:t>
            </a:r>
            <a:r>
              <a:rPr lang="es-ES" sz="1200" b="0" strike="noStrike" spc="-1" dirty="0" err="1">
                <a:solidFill>
                  <a:srgbClr val="000000"/>
                </a:solidFill>
                <a:uFill>
                  <a:solidFill>
                    <a:srgbClr val="FFFFFF"/>
                  </a:solidFill>
                </a:uFill>
                <a:latin typeface="+mn-lt"/>
                <a:ea typeface="+mn-ea"/>
              </a:rPr>
              <a:t>did</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not</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improve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their</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predictive</a:t>
            </a:r>
            <a:r>
              <a:rPr lang="es-ES" sz="1200" b="0" strike="noStrike" spc="-1" dirty="0">
                <a:solidFill>
                  <a:srgbClr val="000000"/>
                </a:solidFill>
                <a:uFill>
                  <a:solidFill>
                    <a:srgbClr val="FFFFFF"/>
                  </a:solidFill>
                </a:uFill>
                <a:latin typeface="+mn-lt"/>
                <a:ea typeface="+mn-ea"/>
              </a:rPr>
              <a:t> </a:t>
            </a:r>
            <a:r>
              <a:rPr lang="es-ES" sz="1200" b="0" strike="noStrike" spc="-1" dirty="0" err="1">
                <a:solidFill>
                  <a:srgbClr val="000000"/>
                </a:solidFill>
                <a:uFill>
                  <a:solidFill>
                    <a:srgbClr val="FFFFFF"/>
                  </a:solidFill>
                </a:uFill>
                <a:latin typeface="+mn-lt"/>
                <a:ea typeface="+mn-ea"/>
              </a:rPr>
              <a:t>value</a:t>
            </a:r>
            <a:r>
              <a:rPr lang="es-ES" sz="1200" b="0" strike="noStrike" spc="-1" dirty="0">
                <a:solidFill>
                  <a:srgbClr val="000000"/>
                </a:solidFill>
                <a:uFill>
                  <a:solidFill>
                    <a:srgbClr val="FFFFFF"/>
                  </a:solidFill>
                </a:uFill>
                <a:latin typeface="+mn-lt"/>
                <a:ea typeface="+mn-ea"/>
              </a:rPr>
              <a:t>.</a:t>
            </a:r>
            <a:endParaRPr lang="es-ES" sz="1800" b="0" strike="noStrike" spc="-1" dirty="0">
              <a:solidFill>
                <a:srgbClr val="000000"/>
              </a:solidFill>
              <a:uFill>
                <a:solidFill>
                  <a:srgbClr val="FFFFFF"/>
                </a:solidFill>
              </a:uFill>
              <a:latin typeface="Calibri"/>
            </a:endParaRPr>
          </a:p>
          <a:p>
            <a:endParaRPr lang="es-ES" sz="1800" b="0" strike="noStrike" spc="-1" dirty="0">
              <a:solidFill>
                <a:srgbClr val="000000"/>
              </a:solidFill>
              <a:uFill>
                <a:solidFill>
                  <a:srgbClr val="FFFFFF"/>
                </a:solidFill>
              </a:uFill>
              <a:latin typeface="Calibri"/>
            </a:endParaRPr>
          </a:p>
        </p:txBody>
      </p:sp>
      <p:sp>
        <p:nvSpPr>
          <p:cNvPr id="346" name="TextShape 2"/>
          <p:cNvSpPr txBox="1"/>
          <p:nvPr/>
        </p:nvSpPr>
        <p:spPr>
          <a:xfrm>
            <a:off x="3884760" y="8685360"/>
            <a:ext cx="2971440" cy="456840"/>
          </a:xfrm>
          <a:prstGeom prst="rect">
            <a:avLst/>
          </a:prstGeom>
          <a:noFill/>
          <a:ln>
            <a:noFill/>
          </a:ln>
        </p:spPr>
        <p:txBody>
          <a:bodyPr anchor="b"/>
          <a:lstStyle/>
          <a:p>
            <a:pPr algn="r">
              <a:lnSpc>
                <a:spcPct val="100000"/>
              </a:lnSpc>
            </a:pPr>
            <a:fld id="{163AEC9D-3830-4FC3-83CE-C1B03BA883EF}" type="slidenum">
              <a:rPr lang="es-ES" sz="1200" b="0" strike="noStrike" spc="-1">
                <a:solidFill>
                  <a:srgbClr val="000000"/>
                </a:solidFill>
                <a:uFill>
                  <a:solidFill>
                    <a:srgbClr val="FFFFFF"/>
                  </a:solidFill>
                </a:uFill>
                <a:latin typeface="+mn-lt"/>
                <a:ea typeface="+mn-ea"/>
              </a:rPr>
              <a:pPr algn="r">
                <a:lnSpc>
                  <a:spcPct val="100000"/>
                </a:lnSpc>
              </a:pPr>
              <a:t>20</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337863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p:cNvSpPr>
          <p:nvPr>
            <p:ph type="body"/>
          </p:nvPr>
        </p:nvSpPr>
        <p:spPr>
          <a:xfrm>
            <a:off x="685800" y="4343400"/>
            <a:ext cx="5486040" cy="4114440"/>
          </a:xfrm>
          <a:prstGeom prst="rect">
            <a:avLst/>
          </a:prstGeom>
        </p:spPr>
        <p:txBody>
          <a:bodyPr/>
          <a:lstStyle/>
          <a:p>
            <a:r>
              <a:rPr lang="es-ES" sz="1200" b="1" strike="noStrike" cap="all" spc="-1">
                <a:solidFill>
                  <a:srgbClr val="000000"/>
                </a:solidFill>
                <a:uFill>
                  <a:solidFill>
                    <a:srgbClr val="FFFFFF"/>
                  </a:solidFill>
                </a:uFill>
                <a:latin typeface="+mn-lt"/>
                <a:ea typeface="+mn-ea"/>
              </a:rPr>
              <a:t>BACKGROUND:</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Current observational studies on warfarin use and the risk for stroke and bleeding in patients with atrial fibrillation (AF) undergoing dialysis found conflicting results.</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METHODS AND RESULTS: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We conducted a population-based retrospective cohort study of patients aged ≥65 years admitted to a hospital with a primary or secondary diagnosis of AF, in Quebec and Ontario, Canada from 1998 to 2007. The AF cohort was grouped into dialysis (hemodialysis and peritoneal dialysis) and nondialysis patients and into warfarin and no-warfarin users according to the first prescription filled for warfarin within 30 days after AF hospital discharge. We determined the association between warfarin use and the risk for stroke and bleeding in dialysis and nondialysis patients. The cohort comprised 1626 dialysis patients and 204 210 nondialysis patients. Among dialysis patients, 46% (756/1626) patients were prescribed warfarin. Among dialysis patients, warfarin users had more congestive heart failure and diabetes mellitus, but fewer prior bleeding events in comparison with the no-warfarin users. Among dialysis patients, warfarin use, in comparison with no-warfarin use, was not associated with a lower risk for stroke (adjusted hazard ratio, 1.14; 95% confidence interval, 0.78-1.67) but was associated with a 44% higher risk for bleeding (adjusted hazard ratio, 1.44; 95% confidence interval, 1.13-1.85) after adjusting for potential confounders. Propensity score-adjusted analyses yielded similar results.</a:t>
            </a:r>
            <a:endParaRPr lang="es-ES" sz="1800" b="0" strike="noStrike" spc="-1">
              <a:solidFill>
                <a:srgbClr val="000000"/>
              </a:solidFill>
              <a:uFill>
                <a:solidFill>
                  <a:srgbClr val="FFFFFF"/>
                </a:solidFill>
              </a:uFill>
              <a:latin typeface="Calibri"/>
            </a:endParaRPr>
          </a:p>
          <a:p>
            <a:r>
              <a:rPr lang="es-ES" sz="1200" b="1" strike="noStrike" cap="all" spc="-1">
                <a:solidFill>
                  <a:srgbClr val="000000"/>
                </a:solidFill>
                <a:uFill>
                  <a:solidFill>
                    <a:srgbClr val="FFFFFF"/>
                  </a:solidFill>
                </a:uFill>
                <a:latin typeface="+mn-lt"/>
                <a:ea typeface="+mn-ea"/>
              </a:rPr>
              <a:t>CONCLUSIONS:</a:t>
            </a:r>
            <a:endParaRPr lang="es-ES" sz="1800" b="0" strike="noStrike" spc="-1">
              <a:solidFill>
                <a:srgbClr val="000000"/>
              </a:solidFill>
              <a:uFill>
                <a:solidFill>
                  <a:srgbClr val="FFFFFF"/>
                </a:solidFill>
              </a:uFill>
              <a:latin typeface="Calibri"/>
            </a:endParaRPr>
          </a:p>
          <a:p>
            <a:r>
              <a:rPr lang="es-ES" sz="1200" b="0" strike="noStrike" spc="-1">
                <a:solidFill>
                  <a:srgbClr val="000000"/>
                </a:solidFill>
                <a:uFill>
                  <a:solidFill>
                    <a:srgbClr val="FFFFFF"/>
                  </a:solidFill>
                </a:uFill>
                <a:latin typeface="+mn-lt"/>
                <a:ea typeface="+mn-ea"/>
              </a:rPr>
              <a:t>Our results suggest that warfarin use is not beneficial in reducing stroke risk, but it is associated with a higher bleeding risk in patients with AF undergoing dialysis.</a:t>
            </a:r>
            <a:endParaRPr lang="es-ES" sz="1800" b="0" strike="noStrike" spc="-1">
              <a:solidFill>
                <a:srgbClr val="000000"/>
              </a:solidFill>
              <a:uFill>
                <a:solidFill>
                  <a:srgbClr val="FFFFFF"/>
                </a:solidFill>
              </a:uFill>
              <a:latin typeface="Calibri"/>
            </a:endParaRPr>
          </a:p>
          <a:p>
            <a:endParaRPr lang="es-ES" sz="1800" b="0" strike="noStrike" spc="-1">
              <a:solidFill>
                <a:srgbClr val="000000"/>
              </a:solidFill>
              <a:uFill>
                <a:solidFill>
                  <a:srgbClr val="FFFFFF"/>
                </a:solidFill>
              </a:uFill>
              <a:latin typeface="Calibri"/>
            </a:endParaRPr>
          </a:p>
        </p:txBody>
      </p:sp>
      <p:sp>
        <p:nvSpPr>
          <p:cNvPr id="348" name="TextShape 2"/>
          <p:cNvSpPr txBox="1"/>
          <p:nvPr/>
        </p:nvSpPr>
        <p:spPr>
          <a:xfrm>
            <a:off x="3884760" y="8685360"/>
            <a:ext cx="2971440" cy="456840"/>
          </a:xfrm>
          <a:prstGeom prst="rect">
            <a:avLst/>
          </a:prstGeom>
          <a:noFill/>
          <a:ln>
            <a:noFill/>
          </a:ln>
        </p:spPr>
        <p:txBody>
          <a:bodyPr anchor="b"/>
          <a:lstStyle/>
          <a:p>
            <a:pPr algn="r">
              <a:lnSpc>
                <a:spcPct val="100000"/>
              </a:lnSpc>
            </a:pPr>
            <a:fld id="{C44B8AB4-81A1-477B-A227-2679D2C14592}" type="slidenum">
              <a:rPr lang="es-ES" sz="1200" b="0" strike="noStrike" spc="-1">
                <a:solidFill>
                  <a:srgbClr val="000000"/>
                </a:solidFill>
                <a:uFill>
                  <a:solidFill>
                    <a:srgbClr val="FFFFFF"/>
                  </a:solidFill>
                </a:uFill>
                <a:latin typeface="+mn-lt"/>
                <a:ea typeface="+mn-ea"/>
              </a:rPr>
              <a:pPr algn="r">
                <a:lnSpc>
                  <a:spcPct val="100000"/>
                </a:lnSpc>
              </a:pPr>
              <a:t>21</a:t>
            </a:fld>
            <a:endParaRPr lang="es-ES" sz="1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418125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B8155D14-6D2B-46AA-AA09-2A8422B8F044}" type="datetimeFigureOut">
              <a:rPr lang="es-ES" smtClean="0"/>
              <a:t>30/04/2021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DC239DA-1CBD-43E3-8585-F3B21CE484C2}" type="slidenum">
              <a:rPr lang="es-ES" smtClean="0"/>
              <a:t>‹Nº›</a:t>
            </a:fld>
            <a:endParaRPr lang="es-ES"/>
          </a:p>
        </p:txBody>
      </p:sp>
    </p:spTree>
    <p:extLst>
      <p:ext uri="{BB962C8B-B14F-4D97-AF65-F5344CB8AC3E}">
        <p14:creationId xmlns:p14="http://schemas.microsoft.com/office/powerpoint/2010/main" val="159933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8155D14-6D2B-46AA-AA09-2A8422B8F044}" type="datetimeFigureOut">
              <a:rPr lang="es-ES" smtClean="0"/>
              <a:t>30/04/2021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DC239DA-1CBD-43E3-8585-F3B21CE484C2}" type="slidenum">
              <a:rPr lang="es-ES" smtClean="0"/>
              <a:t>‹Nº›</a:t>
            </a:fld>
            <a:endParaRPr lang="es-ES"/>
          </a:p>
        </p:txBody>
      </p:sp>
    </p:spTree>
    <p:extLst>
      <p:ext uri="{BB962C8B-B14F-4D97-AF65-F5344CB8AC3E}">
        <p14:creationId xmlns:p14="http://schemas.microsoft.com/office/powerpoint/2010/main" val="205594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8155D14-6D2B-46AA-AA09-2A8422B8F044}" type="datetimeFigureOut">
              <a:rPr lang="es-ES" smtClean="0"/>
              <a:t>30/04/2021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DC239DA-1CBD-43E3-8585-F3B21CE484C2}" type="slidenum">
              <a:rPr lang="es-ES" smtClean="0"/>
              <a:t>‹Nº›</a:t>
            </a:fld>
            <a:endParaRPr lang="es-ES"/>
          </a:p>
        </p:txBody>
      </p:sp>
    </p:spTree>
    <p:extLst>
      <p:ext uri="{BB962C8B-B14F-4D97-AF65-F5344CB8AC3E}">
        <p14:creationId xmlns:p14="http://schemas.microsoft.com/office/powerpoint/2010/main" val="854175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p:spPr>
        <p:txBody>
          <a:bodyPr lIns="0" tIns="0" rIns="0" bIns="0" anchor="ctr"/>
          <a:lstStyle/>
          <a:p>
            <a:pPr algn="ctr"/>
            <a:endParaRPr lang="es-ES"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p:spPr>
        <p:txBody>
          <a:bodyPr lIns="0" tIns="0" rIns="0" bIns="0" anchor="ctr"/>
          <a:lstStyle/>
          <a:p>
            <a:pPr algn="ctr"/>
            <a:endParaRPr lang="es-ES" sz="2903" b="0" strike="noStrike" spc="-1">
              <a:latin typeface="Arial"/>
            </a:endParaRPr>
          </a:p>
        </p:txBody>
      </p:sp>
    </p:spTree>
    <p:extLst>
      <p:ext uri="{BB962C8B-B14F-4D97-AF65-F5344CB8AC3E}">
        <p14:creationId xmlns:p14="http://schemas.microsoft.com/office/powerpoint/2010/main" val="3572308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only">
    <p:bg>
      <p:bgPr>
        <a:solidFill>
          <a:schemeClr val="bg1"/>
        </a:solidFill>
        <a:effectLst/>
      </p:bgPr>
    </p:bg>
    <p:spTree>
      <p:nvGrpSpPr>
        <p:cNvPr id="1" name=""/>
        <p:cNvGrpSpPr/>
        <p:nvPr/>
      </p:nvGrpSpPr>
      <p:grpSpPr>
        <a:xfrm>
          <a:off x="0" y="0"/>
          <a:ext cx="0" cy="0"/>
          <a:chOff x="0" y="0"/>
          <a:chExt cx="0" cy="0"/>
        </a:xfrm>
      </p:grpSpPr>
      <p:sp>
        <p:nvSpPr>
          <p:cNvPr id="11" name="Text Placeholder 7"/>
          <p:cNvSpPr>
            <a:spLocks noGrp="1"/>
          </p:cNvSpPr>
          <p:nvPr>
            <p:ph type="body" sz="quarter" idx="10" hasCustomPrompt="1"/>
          </p:nvPr>
        </p:nvSpPr>
        <p:spPr>
          <a:xfrm>
            <a:off x="586800" y="6145200"/>
            <a:ext cx="10973488" cy="579600"/>
          </a:xfrm>
        </p:spPr>
        <p:txBody>
          <a:bodyPr lIns="0" anchor="b">
            <a:noAutofit/>
          </a:bodyPr>
          <a:lstStyle>
            <a:lvl1pPr marL="0" indent="0">
              <a:buNone/>
              <a:defRPr sz="1100">
                <a:solidFill>
                  <a:schemeClr val="tx1"/>
                </a:solidFill>
                <a:latin typeface="Arial" pitchFamily="34" charset="0"/>
                <a:cs typeface="Arial" pitchFamily="34" charset="0"/>
              </a:defRPr>
            </a:lvl1pPr>
          </a:lstStyle>
          <a:p>
            <a:pPr lvl="0"/>
            <a:r>
              <a:rPr lang="en-US" dirty="0"/>
              <a:t>Click to edit notes style</a:t>
            </a:r>
            <a:endParaRPr lang="en-GB" dirty="0"/>
          </a:p>
        </p:txBody>
      </p:sp>
      <p:cxnSp>
        <p:nvCxnSpPr>
          <p:cNvPr id="12" name="Straight Connector 11"/>
          <p:cNvCxnSpPr/>
          <p:nvPr userDrawn="1"/>
        </p:nvCxnSpPr>
        <p:spPr>
          <a:xfrm>
            <a:off x="576000" y="1165152"/>
            <a:ext cx="11040000" cy="0"/>
          </a:xfrm>
          <a:prstGeom prst="line">
            <a:avLst/>
          </a:prstGeom>
          <a:ln w="31750">
            <a:gradFill flip="none" rotWithShape="1">
              <a:gsLst>
                <a:gs pos="0">
                  <a:schemeClr val="tx2"/>
                </a:gs>
                <a:gs pos="50000">
                  <a:srgbClr val="016BB6"/>
                </a:gs>
                <a:gs pos="100000">
                  <a:schemeClr val="tx1">
                    <a:lumMod val="20000"/>
                    <a:lumOff val="80000"/>
                  </a:schemeClr>
                </a:gs>
              </a:gsLst>
              <a:lin ang="0" scaled="1"/>
              <a:tileRect/>
            </a:gra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6" name="Title Placeholder 1"/>
          <p:cNvSpPr>
            <a:spLocks noGrp="1"/>
          </p:cNvSpPr>
          <p:nvPr>
            <p:ph type="title"/>
          </p:nvPr>
        </p:nvSpPr>
        <p:spPr>
          <a:xfrm>
            <a:off x="575733" y="256709"/>
            <a:ext cx="11042651" cy="774233"/>
          </a:xfrm>
          <a:prstGeom prst="rect">
            <a:avLst/>
          </a:prstGeom>
        </p:spPr>
        <p:txBody>
          <a:bodyPr vert="horz" lIns="0" tIns="0" rIns="0" bIns="0" rtlCol="0" anchor="b" anchorCtr="0">
            <a:normAutofit/>
          </a:bodyPr>
          <a:lstStyle>
            <a:lvl1pPr>
              <a:defRPr lang="en-US" sz="2800" b="1" dirty="0">
                <a:solidFill>
                  <a:schemeClr val="tx1"/>
                </a:solidFill>
                <a:ea typeface="+mn-ea"/>
              </a:defRPr>
            </a:lvl1pPr>
          </a:lstStyle>
          <a:p>
            <a:pPr marL="0" lvl="0" indent="0" algn="l">
              <a:spcBef>
                <a:spcPct val="20000"/>
              </a:spcBef>
              <a:buFont typeface="Arial"/>
            </a:pPr>
            <a:r>
              <a:rPr lang="en-GB" dirty="0"/>
              <a:t>Click to edit Master title style</a:t>
            </a:r>
            <a:endParaRPr lang="en-US" dirty="0"/>
          </a:p>
        </p:txBody>
      </p:sp>
    </p:spTree>
    <p:extLst>
      <p:ext uri="{BB962C8B-B14F-4D97-AF65-F5344CB8AC3E}">
        <p14:creationId xmlns:p14="http://schemas.microsoft.com/office/powerpoint/2010/main" val="619706044"/>
      </p:ext>
    </p:extLst>
  </p:cSld>
  <p:clrMapOvr>
    <a:masterClrMapping/>
  </p:clrMapOvr>
  <p:extLst mod="1">
    <p:ext uri="{DCECCB84-F9BA-43D5-87BE-67443E8EF086}">
      <p15:sldGuideLst xmlns:p15="http://schemas.microsoft.com/office/powerpoint/2012/main">
        <p15:guide id="1" pos="363">
          <p15:clr>
            <a:srgbClr val="FBAE40"/>
          </p15:clr>
        </p15:guide>
        <p15:guide id="2" orient="horz" pos="3834">
          <p15:clr>
            <a:srgbClr val="FBAE40"/>
          </p15:clr>
        </p15:guide>
        <p15:guide id="3" orient="horz" pos="864">
          <p15:clr>
            <a:srgbClr val="FBAE40"/>
          </p15:clr>
        </p15:guide>
        <p15:guide id="5" orient="horz" pos="4190">
          <p15:clr>
            <a:srgbClr val="FBAE40"/>
          </p15:clr>
        </p15:guide>
        <p15:guide id="6" pos="3840">
          <p15:clr>
            <a:srgbClr val="FBAE40"/>
          </p15:clr>
        </p15:guide>
        <p15:guide id="7" pos="7319">
          <p15:clr>
            <a:srgbClr val="FBAE40"/>
          </p15:clr>
        </p15:guide>
        <p15:guide id="8" orient="horz" pos="5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8155D14-6D2B-46AA-AA09-2A8422B8F044}" type="datetimeFigureOut">
              <a:rPr lang="es-ES" smtClean="0"/>
              <a:t>30/04/2021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DC239DA-1CBD-43E3-8585-F3B21CE484C2}" type="slidenum">
              <a:rPr lang="es-ES" smtClean="0"/>
              <a:t>‹Nº›</a:t>
            </a:fld>
            <a:endParaRPr lang="es-ES"/>
          </a:p>
        </p:txBody>
      </p:sp>
    </p:spTree>
    <p:extLst>
      <p:ext uri="{BB962C8B-B14F-4D97-AF65-F5344CB8AC3E}">
        <p14:creationId xmlns:p14="http://schemas.microsoft.com/office/powerpoint/2010/main" val="421256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8155D14-6D2B-46AA-AA09-2A8422B8F044}" type="datetimeFigureOut">
              <a:rPr lang="es-ES" smtClean="0"/>
              <a:t>30/04/2021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DC239DA-1CBD-43E3-8585-F3B21CE484C2}" type="slidenum">
              <a:rPr lang="es-ES" smtClean="0"/>
              <a:t>‹Nº›</a:t>
            </a:fld>
            <a:endParaRPr lang="es-ES"/>
          </a:p>
        </p:txBody>
      </p:sp>
    </p:spTree>
    <p:extLst>
      <p:ext uri="{BB962C8B-B14F-4D97-AF65-F5344CB8AC3E}">
        <p14:creationId xmlns:p14="http://schemas.microsoft.com/office/powerpoint/2010/main" val="288504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8155D14-6D2B-46AA-AA09-2A8422B8F044}" type="datetimeFigureOut">
              <a:rPr lang="es-ES" smtClean="0"/>
              <a:t>30/04/2021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DC239DA-1CBD-43E3-8585-F3B21CE484C2}" type="slidenum">
              <a:rPr lang="es-ES" smtClean="0"/>
              <a:t>‹Nº›</a:t>
            </a:fld>
            <a:endParaRPr lang="es-ES"/>
          </a:p>
        </p:txBody>
      </p:sp>
    </p:spTree>
    <p:extLst>
      <p:ext uri="{BB962C8B-B14F-4D97-AF65-F5344CB8AC3E}">
        <p14:creationId xmlns:p14="http://schemas.microsoft.com/office/powerpoint/2010/main" val="255176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8155D14-6D2B-46AA-AA09-2A8422B8F044}" type="datetimeFigureOut">
              <a:rPr lang="es-ES" smtClean="0"/>
              <a:t>30/04/2021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DC239DA-1CBD-43E3-8585-F3B21CE484C2}" type="slidenum">
              <a:rPr lang="es-ES" smtClean="0"/>
              <a:t>‹Nº›</a:t>
            </a:fld>
            <a:endParaRPr lang="es-ES"/>
          </a:p>
        </p:txBody>
      </p:sp>
    </p:spTree>
    <p:extLst>
      <p:ext uri="{BB962C8B-B14F-4D97-AF65-F5344CB8AC3E}">
        <p14:creationId xmlns:p14="http://schemas.microsoft.com/office/powerpoint/2010/main" val="160075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8155D14-6D2B-46AA-AA09-2A8422B8F044}" type="datetimeFigureOut">
              <a:rPr lang="es-ES" smtClean="0"/>
              <a:t>30/04/2021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DC239DA-1CBD-43E3-8585-F3B21CE484C2}" type="slidenum">
              <a:rPr lang="es-ES" smtClean="0"/>
              <a:t>‹Nº›</a:t>
            </a:fld>
            <a:endParaRPr lang="es-ES"/>
          </a:p>
        </p:txBody>
      </p:sp>
    </p:spTree>
    <p:extLst>
      <p:ext uri="{BB962C8B-B14F-4D97-AF65-F5344CB8AC3E}">
        <p14:creationId xmlns:p14="http://schemas.microsoft.com/office/powerpoint/2010/main" val="396831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8155D14-6D2B-46AA-AA09-2A8422B8F044}" type="datetimeFigureOut">
              <a:rPr lang="es-ES" smtClean="0"/>
              <a:t>30/04/2021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DC239DA-1CBD-43E3-8585-F3B21CE484C2}" type="slidenum">
              <a:rPr lang="es-ES" smtClean="0"/>
              <a:t>‹Nº›</a:t>
            </a:fld>
            <a:endParaRPr lang="es-ES"/>
          </a:p>
        </p:txBody>
      </p:sp>
    </p:spTree>
    <p:extLst>
      <p:ext uri="{BB962C8B-B14F-4D97-AF65-F5344CB8AC3E}">
        <p14:creationId xmlns:p14="http://schemas.microsoft.com/office/powerpoint/2010/main" val="252882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8155D14-6D2B-46AA-AA09-2A8422B8F044}" type="datetimeFigureOut">
              <a:rPr lang="es-ES" smtClean="0"/>
              <a:t>30/04/2021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DC239DA-1CBD-43E3-8585-F3B21CE484C2}" type="slidenum">
              <a:rPr lang="es-ES" smtClean="0"/>
              <a:t>‹Nº›</a:t>
            </a:fld>
            <a:endParaRPr lang="es-ES"/>
          </a:p>
        </p:txBody>
      </p:sp>
    </p:spTree>
    <p:extLst>
      <p:ext uri="{BB962C8B-B14F-4D97-AF65-F5344CB8AC3E}">
        <p14:creationId xmlns:p14="http://schemas.microsoft.com/office/powerpoint/2010/main" val="377576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8155D14-6D2B-46AA-AA09-2A8422B8F044}" type="datetimeFigureOut">
              <a:rPr lang="es-ES" smtClean="0"/>
              <a:t>30/04/2021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DC239DA-1CBD-43E3-8585-F3B21CE484C2}" type="slidenum">
              <a:rPr lang="es-ES" smtClean="0"/>
              <a:t>‹Nº›</a:t>
            </a:fld>
            <a:endParaRPr lang="es-ES"/>
          </a:p>
        </p:txBody>
      </p:sp>
    </p:spTree>
    <p:extLst>
      <p:ext uri="{BB962C8B-B14F-4D97-AF65-F5344CB8AC3E}">
        <p14:creationId xmlns:p14="http://schemas.microsoft.com/office/powerpoint/2010/main" val="198720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55D14-6D2B-46AA-AA09-2A8422B8F044}" type="datetimeFigureOut">
              <a:rPr lang="es-ES" smtClean="0"/>
              <a:t>30/04/2021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239DA-1CBD-43E3-8585-F3B21CE484C2}" type="slidenum">
              <a:rPr lang="es-ES" smtClean="0"/>
              <a:t>‹Nº›</a:t>
            </a:fld>
            <a:endParaRPr lang="es-ES"/>
          </a:p>
        </p:txBody>
      </p:sp>
    </p:spTree>
    <p:extLst>
      <p:ext uri="{BB962C8B-B14F-4D97-AF65-F5344CB8AC3E}">
        <p14:creationId xmlns:p14="http://schemas.microsoft.com/office/powerpoint/2010/main" val="1670373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1.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780980" y="6350228"/>
            <a:ext cx="184731" cy="369332"/>
          </a:xfrm>
          <a:prstGeom prst="rect">
            <a:avLst/>
          </a:prstGeom>
        </p:spPr>
        <p:txBody>
          <a:bodyPr wrap="none">
            <a:spAutoFit/>
          </a:bodyPr>
          <a:lstStyle/>
          <a:p>
            <a:endParaRPr lang="es-ES" b="1" dirty="0">
              <a:latin typeface="Arial" panose="020B0604020202020204" pitchFamily="34" charset="0"/>
              <a:cs typeface="Arial" panose="020B0604020202020204" pitchFamily="34" charset="0"/>
            </a:endParaRPr>
          </a:p>
        </p:txBody>
      </p:sp>
      <p:sp>
        <p:nvSpPr>
          <p:cNvPr id="3" name="Rectángulo 2"/>
          <p:cNvSpPr/>
          <p:nvPr/>
        </p:nvSpPr>
        <p:spPr>
          <a:xfrm>
            <a:off x="555476" y="1795344"/>
            <a:ext cx="11244435" cy="461665"/>
          </a:xfrm>
          <a:prstGeom prst="rect">
            <a:avLst/>
          </a:prstGeom>
        </p:spPr>
        <p:txBody>
          <a:bodyPr wrap="square">
            <a:spAutoFit/>
          </a:bodyPr>
          <a:lstStyle/>
          <a:p>
            <a:r>
              <a:rPr lang="es-ES" sz="2400" b="1" dirty="0">
                <a:solidFill>
                  <a:srgbClr val="0000FF"/>
                </a:solidFill>
                <a:latin typeface="TimesNewRomanPS-BoldMT"/>
              </a:rPr>
              <a:t>ASPECTOS RELEVANTES EN EL MANEJO </a:t>
            </a:r>
            <a:r>
              <a:rPr lang="es-ES" sz="2400" b="1" dirty="0" smtClean="0">
                <a:solidFill>
                  <a:srgbClr val="0000FF"/>
                </a:solidFill>
                <a:latin typeface="TimesNewRomanPS-BoldMT"/>
              </a:rPr>
              <a:t>DEL PACIENTE </a:t>
            </a:r>
            <a:r>
              <a:rPr lang="es-ES" sz="2400" b="1" dirty="0">
                <a:solidFill>
                  <a:srgbClr val="0000FF"/>
                </a:solidFill>
                <a:latin typeface="TimesNewRomanPS-BoldMT"/>
              </a:rPr>
              <a:t>CARDIOLOGICO</a:t>
            </a:r>
            <a:endParaRPr lang="es-ES" sz="2400" b="1" dirty="0"/>
          </a:p>
        </p:txBody>
      </p:sp>
      <p:sp>
        <p:nvSpPr>
          <p:cNvPr id="5" name="Rectángulo 4"/>
          <p:cNvSpPr/>
          <p:nvPr/>
        </p:nvSpPr>
        <p:spPr>
          <a:xfrm>
            <a:off x="987284" y="2002580"/>
            <a:ext cx="10633166" cy="4185761"/>
          </a:xfrm>
          <a:prstGeom prst="rect">
            <a:avLst/>
          </a:prstGeom>
        </p:spPr>
        <p:txBody>
          <a:bodyPr wrap="square">
            <a:spAutoFit/>
          </a:bodyPr>
          <a:lstStyle/>
          <a:p>
            <a:endParaRPr lang="es-ES" b="1" dirty="0" smtClean="0">
              <a:solidFill>
                <a:srgbClr val="222222"/>
              </a:solidFill>
              <a:latin typeface="Arial" panose="020B0604020202020204" pitchFamily="34" charset="0"/>
            </a:endParaRPr>
          </a:p>
          <a:p>
            <a:endParaRPr lang="es-ES" b="1" dirty="0">
              <a:solidFill>
                <a:srgbClr val="222222"/>
              </a:solidFill>
              <a:latin typeface="Arial" panose="020B0604020202020204" pitchFamily="34" charset="0"/>
            </a:endParaRPr>
          </a:p>
          <a:p>
            <a:endParaRPr lang="es-ES" sz="3200" b="1" dirty="0" smtClean="0"/>
          </a:p>
          <a:p>
            <a:r>
              <a:rPr lang="es-ES" sz="3200" b="1" dirty="0"/>
              <a:t>	</a:t>
            </a:r>
            <a:r>
              <a:rPr lang="es-ES" sz="3200" b="1" dirty="0" smtClean="0"/>
              <a:t>	Anticoagulación </a:t>
            </a:r>
            <a:r>
              <a:rPr lang="es-ES" sz="3200" b="1" dirty="0"/>
              <a:t>en la FANV: casos clínicos.</a:t>
            </a:r>
            <a:endParaRPr lang="es-ES" sz="3200" dirty="0" smtClean="0">
              <a:solidFill>
                <a:srgbClr val="222222"/>
              </a:solidFill>
              <a:latin typeface="Arial" panose="020B0604020202020204" pitchFamily="34" charset="0"/>
            </a:endParaRPr>
          </a:p>
          <a:p>
            <a:endParaRPr lang="es-ES" dirty="0" smtClean="0">
              <a:solidFill>
                <a:srgbClr val="222222"/>
              </a:solidFill>
              <a:latin typeface="Arial" panose="020B0604020202020204" pitchFamily="34" charset="0"/>
            </a:endParaRPr>
          </a:p>
          <a:p>
            <a:endParaRPr lang="es-ES" dirty="0">
              <a:solidFill>
                <a:srgbClr val="222222"/>
              </a:solidFill>
              <a:latin typeface="Arial" panose="020B0604020202020204" pitchFamily="34" charset="0"/>
            </a:endParaRPr>
          </a:p>
          <a:p>
            <a:endParaRPr lang="es-ES" dirty="0">
              <a:solidFill>
                <a:srgbClr val="222222"/>
              </a:solidFill>
              <a:latin typeface="Arial" panose="020B0604020202020204" pitchFamily="34" charset="0"/>
            </a:endParaRPr>
          </a:p>
          <a:p>
            <a:endParaRPr lang="es-ES" sz="1400" dirty="0" smtClean="0">
              <a:solidFill>
                <a:srgbClr val="222222"/>
              </a:solidFill>
              <a:latin typeface="Arial" panose="020B0604020202020204" pitchFamily="34" charset="0"/>
            </a:endParaRPr>
          </a:p>
          <a:p>
            <a:pPr algn="r"/>
            <a:r>
              <a:rPr lang="es-ES" sz="1400" dirty="0" smtClean="0">
                <a:solidFill>
                  <a:srgbClr val="222222"/>
                </a:solidFill>
                <a:latin typeface="Arial" panose="020B0604020202020204" pitchFamily="34" charset="0"/>
              </a:rPr>
              <a:t>Dr</a:t>
            </a:r>
            <a:r>
              <a:rPr lang="es-ES" sz="1400" dirty="0">
                <a:solidFill>
                  <a:srgbClr val="222222"/>
                </a:solidFill>
                <a:latin typeface="Arial" panose="020B0604020202020204" pitchFamily="34" charset="0"/>
              </a:rPr>
              <a:t>. Martín Ruiz </a:t>
            </a:r>
            <a:r>
              <a:rPr lang="es-ES" sz="1400" dirty="0" smtClean="0">
                <a:solidFill>
                  <a:srgbClr val="222222"/>
                </a:solidFill>
                <a:latin typeface="Arial" panose="020B0604020202020204" pitchFamily="34" charset="0"/>
              </a:rPr>
              <a:t>Ortiz</a:t>
            </a:r>
          </a:p>
          <a:p>
            <a:pPr algn="r"/>
            <a:r>
              <a:rPr lang="es-ES" sz="1400" b="0" i="0" dirty="0" smtClean="0">
                <a:solidFill>
                  <a:srgbClr val="222222"/>
                </a:solidFill>
                <a:effectLst/>
                <a:latin typeface="Arial" panose="020B0604020202020204" pitchFamily="34" charset="0"/>
              </a:rPr>
              <a:t>Cardiólogo, Hospital Universitario Reina Sofía. Córdoba.</a:t>
            </a:r>
          </a:p>
          <a:p>
            <a:pPr algn="r"/>
            <a:r>
              <a:rPr lang="es-ES" sz="1400" dirty="0" smtClean="0">
                <a:solidFill>
                  <a:srgbClr val="222222"/>
                </a:solidFill>
                <a:latin typeface="Arial" panose="020B0604020202020204" pitchFamily="34" charset="0"/>
              </a:rPr>
              <a:t>Secretario Grupo Trabajo Fibrilación Auricular</a:t>
            </a:r>
          </a:p>
          <a:p>
            <a:pPr algn="r"/>
            <a:r>
              <a:rPr lang="es-ES" sz="1400" b="0" i="0" dirty="0" smtClean="0">
                <a:solidFill>
                  <a:srgbClr val="222222"/>
                </a:solidFill>
                <a:effectLst/>
                <a:latin typeface="Arial" panose="020B0604020202020204" pitchFamily="34" charset="0"/>
              </a:rPr>
              <a:t>Sociedad Andaluza de Cardiología.</a:t>
            </a:r>
          </a:p>
          <a:p>
            <a:pPr algn="r"/>
            <a:r>
              <a:rPr lang="es-ES" sz="1400" dirty="0" smtClean="0">
                <a:solidFill>
                  <a:srgbClr val="222222"/>
                </a:solidFill>
                <a:latin typeface="Arial" panose="020B0604020202020204" pitchFamily="34" charset="0"/>
              </a:rPr>
              <a:t>Coordinador Proceso Fibrilación Auricular</a:t>
            </a:r>
          </a:p>
          <a:p>
            <a:pPr algn="r"/>
            <a:r>
              <a:rPr lang="es-ES" sz="1400" b="0" i="0" dirty="0" smtClean="0">
                <a:solidFill>
                  <a:srgbClr val="222222"/>
                </a:solidFill>
                <a:effectLst/>
                <a:latin typeface="Arial" panose="020B0604020202020204" pitchFamily="34" charset="0"/>
              </a:rPr>
              <a:t>Proyecto SEC-EXCELENTE</a:t>
            </a:r>
          </a:p>
          <a:p>
            <a:pPr algn="r"/>
            <a:r>
              <a:rPr lang="es-ES" sz="1400" dirty="0" smtClean="0">
                <a:solidFill>
                  <a:srgbClr val="222222"/>
                </a:solidFill>
                <a:latin typeface="Arial" panose="020B0604020202020204" pitchFamily="34" charset="0"/>
              </a:rPr>
              <a:t>Sociedad Española de Cardiología. </a:t>
            </a:r>
            <a:endParaRPr lang="es-ES" sz="1400" b="0" i="0" dirty="0">
              <a:solidFill>
                <a:srgbClr val="222222"/>
              </a:solidFill>
              <a:effectLst/>
              <a:latin typeface="Arial" panose="020B0604020202020204" pitchFamily="34" charset="0"/>
            </a:endParaRPr>
          </a:p>
        </p:txBody>
      </p:sp>
      <p:pic>
        <p:nvPicPr>
          <p:cNvPr id="1026" name="Picture 2" descr="Hall Hospital Reina Sofía. Semana del Donante | María Ortega Estepa"/>
          <p:cNvPicPr>
            <a:picLocks noChangeAspect="1" noChangeArrowheads="1"/>
          </p:cNvPicPr>
          <p:nvPr/>
        </p:nvPicPr>
        <p:blipFill rotWithShape="1">
          <a:blip r:embed="rId2">
            <a:extLst>
              <a:ext uri="{28A0092B-C50C-407E-A947-70E740481C1C}">
                <a14:useLocalDpi xmlns:a14="http://schemas.microsoft.com/office/drawing/2010/main" val="0"/>
              </a:ext>
            </a:extLst>
          </a:blip>
          <a:srcRect t="24829" b="25241"/>
          <a:stretch/>
        </p:blipFill>
        <p:spPr bwMode="auto">
          <a:xfrm>
            <a:off x="0" y="5812817"/>
            <a:ext cx="3429000" cy="107482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0" y="73741"/>
            <a:ext cx="2879933" cy="1379950"/>
          </a:xfrm>
          <a:prstGeom prst="rect">
            <a:avLst/>
          </a:prstGeom>
        </p:spPr>
      </p:pic>
      <p:pic>
        <p:nvPicPr>
          <p:cNvPr id="4" name="Imagen 3"/>
          <p:cNvPicPr>
            <a:picLocks noChangeAspect="1"/>
          </p:cNvPicPr>
          <p:nvPr/>
        </p:nvPicPr>
        <p:blipFill>
          <a:blip r:embed="rId4"/>
          <a:stretch>
            <a:fillRect/>
          </a:stretch>
        </p:blipFill>
        <p:spPr>
          <a:xfrm>
            <a:off x="8947446" y="0"/>
            <a:ext cx="3242865" cy="1430094"/>
          </a:xfrm>
          <a:prstGeom prst="rect">
            <a:avLst/>
          </a:prstGeom>
        </p:spPr>
      </p:pic>
    </p:spTree>
    <p:extLst>
      <p:ext uri="{BB962C8B-B14F-4D97-AF65-F5344CB8AC3E}">
        <p14:creationId xmlns:p14="http://schemas.microsoft.com/office/powerpoint/2010/main" val="1452753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559065" y="1739900"/>
            <a:ext cx="11213835" cy="3962837"/>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nSpc>
                <a:spcPct val="100000"/>
              </a:lnSpc>
            </a:pPr>
            <a:r>
              <a:rPr lang="es-ES" sz="2400" b="0" strike="noStrike" spc="-1" dirty="0">
                <a:solidFill>
                  <a:srgbClr val="000000"/>
                </a:solidFill>
                <a:uFill>
                  <a:solidFill>
                    <a:srgbClr val="FFFFFF"/>
                  </a:solidFill>
                </a:uFill>
                <a:latin typeface="Calibri"/>
                <a:ea typeface="Lucida Sans Unicode"/>
              </a:rPr>
              <a:t>
</a:t>
            </a:r>
            <a:r>
              <a:rPr lang="es-ES" sz="2400" b="1" strike="noStrike" spc="-1" dirty="0">
                <a:solidFill>
                  <a:srgbClr val="000000"/>
                </a:solidFill>
                <a:uFill>
                  <a:solidFill>
                    <a:srgbClr val="FFFFFF"/>
                  </a:solidFill>
                </a:uFill>
                <a:latin typeface="Calibri"/>
                <a:ea typeface="Lucida Sans Unicode"/>
              </a:rPr>
              <a:t>Ingresó en Mayo 2014 por HDB, con necesidad de transfusión</a:t>
            </a:r>
            <a:r>
              <a:rPr lang="es-ES" sz="2400" b="0" strike="noStrike" spc="-1" dirty="0">
                <a:solidFill>
                  <a:srgbClr val="000000"/>
                </a:solidFill>
                <a:uFill>
                  <a:solidFill>
                    <a:srgbClr val="FFFFFF"/>
                  </a:solidFill>
                </a:uFill>
                <a:latin typeface="Calibri"/>
                <a:ea typeface="Lucida Sans Unicode"/>
              </a:rPr>
              <a:t>, y se realizó EDA y EDB y se atribuyó a hemorroides. </a:t>
            </a:r>
            <a:r>
              <a:rPr lang="es-ES" sz="2400" b="1" spc="-1" dirty="0" smtClean="0">
                <a:solidFill>
                  <a:srgbClr val="000000"/>
                </a:solidFill>
                <a:uFill>
                  <a:solidFill>
                    <a:srgbClr val="FFFFFF"/>
                  </a:solidFill>
                </a:uFill>
                <a:latin typeface="Calibri"/>
                <a:ea typeface="Lucida Sans Unicode"/>
              </a:rPr>
              <a:t>Sigue con </a:t>
            </a:r>
            <a:r>
              <a:rPr lang="es-ES" sz="2400" b="1" strike="noStrike" spc="-1" dirty="0" err="1" smtClean="0">
                <a:solidFill>
                  <a:srgbClr val="000000"/>
                </a:solidFill>
                <a:uFill>
                  <a:solidFill>
                    <a:srgbClr val="FFFFFF"/>
                  </a:solidFill>
                </a:uFill>
                <a:latin typeface="Calibri"/>
                <a:ea typeface="Lucida Sans Unicode"/>
              </a:rPr>
              <a:t>Rivaroxaban</a:t>
            </a:r>
            <a:r>
              <a:rPr lang="es-ES" sz="2400" b="1" strike="noStrike" spc="-1" dirty="0" smtClean="0">
                <a:solidFill>
                  <a:srgbClr val="000000"/>
                </a:solidFill>
                <a:uFill>
                  <a:solidFill>
                    <a:srgbClr val="FFFFFF"/>
                  </a:solidFill>
                </a:uFill>
                <a:latin typeface="Calibri"/>
                <a:ea typeface="Lucida Sans Unicode"/>
              </a:rPr>
              <a:t> </a:t>
            </a:r>
            <a:r>
              <a:rPr lang="es-ES" sz="2400" b="1" strike="noStrike" spc="-1" dirty="0" smtClean="0">
                <a:solidFill>
                  <a:srgbClr val="000000"/>
                </a:solidFill>
                <a:uFill>
                  <a:solidFill>
                    <a:srgbClr val="FFFFFF"/>
                  </a:solidFill>
                </a:uFill>
                <a:latin typeface="Calibri"/>
                <a:ea typeface="Lucida Sans Unicode"/>
              </a:rPr>
              <a:t>15 mg 1 c/d</a:t>
            </a:r>
            <a:r>
              <a:rPr lang="es-ES" sz="2400" b="0" strike="noStrike" spc="-1" dirty="0" smtClean="0">
                <a:solidFill>
                  <a:srgbClr val="000000"/>
                </a:solidFill>
                <a:uFill>
                  <a:solidFill>
                    <a:srgbClr val="FFFFFF"/>
                  </a:solidFill>
                </a:uFill>
                <a:latin typeface="Calibri"/>
                <a:ea typeface="Lucida Sans Unicode"/>
              </a:rPr>
              <a:t>). </a:t>
            </a:r>
            <a:r>
              <a:rPr lang="es-ES" sz="2400" b="0" strike="noStrike" spc="-1" dirty="0">
                <a:solidFill>
                  <a:srgbClr val="000000"/>
                </a:solidFill>
                <a:uFill>
                  <a:solidFill>
                    <a:srgbClr val="FFFFFF"/>
                  </a:solidFill>
                </a:uFill>
                <a:latin typeface="Calibri"/>
                <a:ea typeface="Lucida Sans Unicode"/>
              </a:rPr>
              <a:t>
</a:t>
            </a:r>
            <a:r>
              <a:rPr lang="es-ES" sz="2400" b="0" strike="noStrike" spc="-1" dirty="0" smtClean="0">
                <a:solidFill>
                  <a:srgbClr val="000000"/>
                </a:solidFill>
                <a:uFill>
                  <a:solidFill>
                    <a:srgbClr val="FFFFFF"/>
                  </a:solidFill>
                </a:uFill>
                <a:latin typeface="Calibri"/>
                <a:ea typeface="Lucida Sans Unicode"/>
              </a:rPr>
              <a:t>Analítica</a:t>
            </a:r>
            <a:r>
              <a:rPr lang="es-ES" sz="2400" b="0" strike="noStrike" spc="-1" dirty="0">
                <a:solidFill>
                  <a:srgbClr val="000000"/>
                </a:solidFill>
                <a:uFill>
                  <a:solidFill>
                    <a:srgbClr val="FFFFFF"/>
                  </a:solidFill>
                </a:uFill>
                <a:latin typeface="Calibri"/>
                <a:ea typeface="Lucida Sans Unicode"/>
              </a:rPr>
              <a:t>. </a:t>
            </a:r>
            <a:r>
              <a:rPr lang="es-ES" sz="2400" b="1" strike="noStrike" spc="-1" dirty="0" err="1">
                <a:solidFill>
                  <a:srgbClr val="000000"/>
                </a:solidFill>
                <a:uFill>
                  <a:solidFill>
                    <a:srgbClr val="FFFFFF"/>
                  </a:solidFill>
                </a:uFill>
                <a:latin typeface="Calibri"/>
                <a:ea typeface="Lucida Sans Unicode"/>
              </a:rPr>
              <a:t>Hb</a:t>
            </a:r>
            <a:r>
              <a:rPr lang="es-ES" sz="2400" b="1" strike="noStrike" spc="-1" dirty="0">
                <a:solidFill>
                  <a:srgbClr val="000000"/>
                </a:solidFill>
                <a:uFill>
                  <a:solidFill>
                    <a:srgbClr val="FFFFFF"/>
                  </a:solidFill>
                </a:uFill>
                <a:latin typeface="Calibri"/>
                <a:ea typeface="Lucida Sans Unicode"/>
              </a:rPr>
              <a:t> 11.4, </a:t>
            </a:r>
            <a:r>
              <a:rPr lang="es-ES" sz="2400" b="1" strike="noStrike" spc="-1" dirty="0" err="1">
                <a:solidFill>
                  <a:srgbClr val="000000"/>
                </a:solidFill>
                <a:uFill>
                  <a:solidFill>
                    <a:srgbClr val="FFFFFF"/>
                  </a:solidFill>
                </a:uFill>
                <a:latin typeface="Calibri"/>
                <a:ea typeface="Lucida Sans Unicode"/>
              </a:rPr>
              <a:t>Hco</a:t>
            </a:r>
            <a:r>
              <a:rPr lang="es-ES" sz="2400" b="1" strike="noStrike" spc="-1" dirty="0">
                <a:solidFill>
                  <a:srgbClr val="000000"/>
                </a:solidFill>
                <a:uFill>
                  <a:solidFill>
                    <a:srgbClr val="FFFFFF"/>
                  </a:solidFill>
                </a:uFill>
                <a:latin typeface="Calibri"/>
                <a:ea typeface="Lucida Sans Unicode"/>
              </a:rPr>
              <a:t> 33, Cr 1.6, </a:t>
            </a:r>
            <a:r>
              <a:rPr lang="es-ES" sz="2400" b="1" strike="noStrike" spc="-1" dirty="0" err="1">
                <a:solidFill>
                  <a:srgbClr val="000000"/>
                </a:solidFill>
                <a:uFill>
                  <a:solidFill>
                    <a:srgbClr val="FFFFFF"/>
                  </a:solidFill>
                </a:uFill>
                <a:latin typeface="Calibri"/>
                <a:ea typeface="Lucida Sans Unicode"/>
              </a:rPr>
              <a:t>ClCr</a:t>
            </a:r>
            <a:r>
              <a:rPr lang="es-ES" sz="2400" b="1" strike="noStrike" spc="-1" dirty="0">
                <a:solidFill>
                  <a:srgbClr val="000000"/>
                </a:solidFill>
                <a:uFill>
                  <a:solidFill>
                    <a:srgbClr val="FFFFFF"/>
                  </a:solidFill>
                </a:uFill>
                <a:latin typeface="Calibri"/>
                <a:ea typeface="Lucida Sans Unicode"/>
              </a:rPr>
              <a:t> 32 ml/</a:t>
            </a:r>
            <a:r>
              <a:rPr lang="es-ES" sz="2400" b="1" strike="noStrike" spc="-1" dirty="0" err="1">
                <a:solidFill>
                  <a:srgbClr val="000000"/>
                </a:solidFill>
                <a:uFill>
                  <a:solidFill>
                    <a:srgbClr val="FFFFFF"/>
                  </a:solidFill>
                </a:uFill>
                <a:latin typeface="Calibri"/>
                <a:ea typeface="Lucida Sans Unicode"/>
              </a:rPr>
              <a:t>mn</a:t>
            </a:r>
            <a:r>
              <a:rPr lang="es-ES" sz="2400" b="0" strike="noStrike" spc="-1" dirty="0">
                <a:solidFill>
                  <a:srgbClr val="000000"/>
                </a:solidFill>
                <a:uFill>
                  <a:solidFill>
                    <a:srgbClr val="FFFFFF"/>
                  </a:solidFill>
                </a:uFill>
                <a:latin typeface="Calibri"/>
                <a:ea typeface="Lucida Sans Unicode"/>
              </a:rPr>
              <a:t>, </a:t>
            </a:r>
            <a:r>
              <a:rPr lang="es-ES" sz="2400" b="0" strike="noStrike" spc="-1" dirty="0" err="1">
                <a:solidFill>
                  <a:srgbClr val="000000"/>
                </a:solidFill>
                <a:uFill>
                  <a:solidFill>
                    <a:srgbClr val="FFFFFF"/>
                  </a:solidFill>
                </a:uFill>
                <a:latin typeface="Calibri"/>
                <a:ea typeface="Lucida Sans Unicode"/>
              </a:rPr>
              <a:t>Na</a:t>
            </a:r>
            <a:r>
              <a:rPr lang="es-ES" sz="2400" b="0" strike="noStrike" spc="-1" dirty="0">
                <a:solidFill>
                  <a:srgbClr val="000000"/>
                </a:solidFill>
                <a:uFill>
                  <a:solidFill>
                    <a:srgbClr val="FFFFFF"/>
                  </a:solidFill>
                </a:uFill>
                <a:latin typeface="Calibri"/>
                <a:ea typeface="Lucida Sans Unicode"/>
              </a:rPr>
              <a:t> 140, K 4.6, col 162. 
</a:t>
            </a:r>
            <a:r>
              <a:rPr lang="es-ES" sz="2400" b="0" strike="noStrike" spc="-1" dirty="0" smtClean="0">
                <a:solidFill>
                  <a:srgbClr val="000000"/>
                </a:solidFill>
                <a:uFill>
                  <a:solidFill>
                    <a:srgbClr val="FFFFFF"/>
                  </a:solidFill>
                </a:uFill>
                <a:latin typeface="Calibri"/>
                <a:ea typeface="Lucida Sans Unicode"/>
              </a:rPr>
              <a:t>Se </a:t>
            </a:r>
            <a:r>
              <a:rPr lang="es-ES" sz="2400" b="0" strike="noStrike" spc="-1" dirty="0" smtClean="0">
                <a:solidFill>
                  <a:srgbClr val="000000"/>
                </a:solidFill>
                <a:uFill>
                  <a:solidFill>
                    <a:srgbClr val="FFFFFF"/>
                  </a:solidFill>
                </a:uFill>
                <a:latin typeface="Calibri"/>
                <a:ea typeface="Lucida Sans Unicode"/>
              </a:rPr>
              <a:t>propone valorar </a:t>
            </a:r>
            <a:r>
              <a:rPr lang="es-ES" sz="2400" b="1" spc="-1" dirty="0" smtClean="0">
                <a:solidFill>
                  <a:srgbClr val="000000"/>
                </a:solidFill>
                <a:uFill>
                  <a:solidFill>
                    <a:srgbClr val="FFFFFF"/>
                  </a:solidFill>
                </a:uFill>
                <a:latin typeface="Calibri"/>
                <a:ea typeface="Lucida Sans Unicode"/>
              </a:rPr>
              <a:t>cierre percutáneo de orejuela izquierda</a:t>
            </a:r>
            <a:r>
              <a:rPr lang="es-ES" sz="2400" spc="-1" dirty="0" smtClean="0">
                <a:solidFill>
                  <a:srgbClr val="000000"/>
                </a:solidFill>
                <a:uFill>
                  <a:solidFill>
                    <a:srgbClr val="FFFFFF"/>
                  </a:solidFill>
                </a:uFill>
                <a:latin typeface="Calibri"/>
                <a:ea typeface="Lucida Sans Unicode"/>
              </a:rPr>
              <a:t>, pero la paciente lo rechaza. </a:t>
            </a:r>
            <a:endParaRPr lang="es-ES" sz="2400" spc="-1" dirty="0" smtClean="0">
              <a:solidFill>
                <a:srgbClr val="000000"/>
              </a:solidFill>
              <a:uFill>
                <a:solidFill>
                  <a:srgbClr val="FFFFFF"/>
                </a:solidFill>
              </a:uFill>
              <a:latin typeface="Calibri"/>
              <a:ea typeface="Lucida Sans Unicode"/>
            </a:endParaRPr>
          </a:p>
          <a:p>
            <a:pPr>
              <a:lnSpc>
                <a:spcPct val="100000"/>
              </a:lnSpc>
            </a:pPr>
            <a:endParaRPr lang="es-ES" sz="2400" spc="-1" dirty="0">
              <a:solidFill>
                <a:srgbClr val="000000"/>
              </a:solidFill>
              <a:uFill>
                <a:solidFill>
                  <a:srgbClr val="FFFFFF"/>
                </a:solidFill>
              </a:uFill>
            </a:endParaRPr>
          </a:p>
          <a:p>
            <a:pPr lvl="0"/>
            <a:r>
              <a:rPr lang="es-ES" sz="2400" spc="-1" dirty="0" smtClean="0">
                <a:solidFill>
                  <a:srgbClr val="000000"/>
                </a:solidFill>
                <a:uFill>
                  <a:solidFill>
                    <a:srgbClr val="FFFFFF"/>
                  </a:solidFill>
                </a:uFill>
              </a:rPr>
              <a:t>En </a:t>
            </a:r>
            <a:r>
              <a:rPr lang="es-ES" sz="2400" spc="-1" dirty="0">
                <a:solidFill>
                  <a:srgbClr val="000000"/>
                </a:solidFill>
                <a:uFill>
                  <a:solidFill>
                    <a:srgbClr val="FFFFFF"/>
                  </a:solidFill>
                </a:uFill>
              </a:rPr>
              <a:t>Noviembre 2015 episodio de </a:t>
            </a:r>
            <a:r>
              <a:rPr lang="es-ES" sz="2400" b="1" spc="-1" dirty="0">
                <a:solidFill>
                  <a:srgbClr val="000000"/>
                </a:solidFill>
                <a:uFill>
                  <a:solidFill>
                    <a:srgbClr val="FFFFFF"/>
                  </a:solidFill>
                </a:uFill>
              </a:rPr>
              <a:t>disartria y desviación de comisura bucal </a:t>
            </a:r>
            <a:r>
              <a:rPr lang="es-ES" sz="2400" spc="-1" dirty="0">
                <a:solidFill>
                  <a:srgbClr val="000000"/>
                </a:solidFill>
                <a:uFill>
                  <a:solidFill>
                    <a:srgbClr val="FFFFFF"/>
                  </a:solidFill>
                </a:uFill>
              </a:rPr>
              <a:t>coincidiendo con </a:t>
            </a:r>
            <a:r>
              <a:rPr lang="es-ES" sz="2400" b="1" spc="-1" dirty="0">
                <a:solidFill>
                  <a:srgbClr val="000000"/>
                </a:solidFill>
                <a:uFill>
                  <a:solidFill>
                    <a:srgbClr val="FFFFFF"/>
                  </a:solidFill>
                </a:uFill>
              </a:rPr>
              <a:t>retirada de </a:t>
            </a:r>
            <a:r>
              <a:rPr lang="es-ES" sz="2400" b="1" spc="-1" dirty="0" err="1">
                <a:solidFill>
                  <a:srgbClr val="000000"/>
                </a:solidFill>
                <a:uFill>
                  <a:solidFill>
                    <a:srgbClr val="FFFFFF"/>
                  </a:solidFill>
                </a:uFill>
              </a:rPr>
              <a:t>Rivaroxaban</a:t>
            </a:r>
            <a:r>
              <a:rPr lang="es-ES" sz="2400" b="1" spc="-1" dirty="0">
                <a:solidFill>
                  <a:srgbClr val="000000"/>
                </a:solidFill>
                <a:uFill>
                  <a:solidFill>
                    <a:srgbClr val="FFFFFF"/>
                  </a:solidFill>
                </a:uFill>
              </a:rPr>
              <a:t> 2 días antes, para extirpación de lesión cutánea</a:t>
            </a:r>
            <a:r>
              <a:rPr lang="es-ES" sz="2400" spc="-1" dirty="0">
                <a:solidFill>
                  <a:srgbClr val="000000"/>
                </a:solidFill>
                <a:uFill>
                  <a:solidFill>
                    <a:srgbClr val="FFFFFF"/>
                  </a:solidFill>
                </a:uFill>
              </a:rPr>
              <a:t>. Ha persistido disartria y leve </a:t>
            </a:r>
            <a:r>
              <a:rPr lang="es-ES" sz="2400" spc="-1" dirty="0" err="1">
                <a:solidFill>
                  <a:srgbClr val="000000"/>
                </a:solidFill>
                <a:uFill>
                  <a:solidFill>
                    <a:srgbClr val="FFFFFF"/>
                  </a:solidFill>
                </a:uFill>
              </a:rPr>
              <a:t>paresia</a:t>
            </a:r>
            <a:r>
              <a:rPr lang="es-ES" sz="2400" spc="-1" dirty="0">
                <a:solidFill>
                  <a:srgbClr val="000000"/>
                </a:solidFill>
                <a:uFill>
                  <a:solidFill>
                    <a:srgbClr val="FFFFFF"/>
                  </a:solidFill>
                </a:uFill>
              </a:rPr>
              <a:t> braquial derecha. </a:t>
            </a:r>
            <a:r>
              <a:rPr lang="es-ES" sz="2400" spc="-1" dirty="0" smtClean="0">
                <a:solidFill>
                  <a:srgbClr val="000000"/>
                </a:solidFill>
                <a:uFill>
                  <a:solidFill>
                    <a:srgbClr val="FFFFFF"/>
                  </a:solidFill>
                </a:uFill>
              </a:rPr>
              <a:t>Sigue con </a:t>
            </a:r>
            <a:r>
              <a:rPr lang="es-ES" sz="2400" b="1" spc="-1" dirty="0" err="1" smtClean="0">
                <a:solidFill>
                  <a:srgbClr val="000000"/>
                </a:solidFill>
                <a:uFill>
                  <a:solidFill>
                    <a:srgbClr val="FFFFFF"/>
                  </a:solidFill>
                </a:uFill>
              </a:rPr>
              <a:t>Rivaroxaban</a:t>
            </a:r>
            <a:r>
              <a:rPr lang="es-ES" sz="2400" b="1" spc="-1" dirty="0" smtClean="0">
                <a:solidFill>
                  <a:srgbClr val="000000"/>
                </a:solidFill>
                <a:uFill>
                  <a:solidFill>
                    <a:srgbClr val="FFFFFF"/>
                  </a:solidFill>
                </a:uFill>
              </a:rPr>
              <a:t> </a:t>
            </a:r>
            <a:r>
              <a:rPr lang="es-ES" sz="2400" b="1" spc="-1" dirty="0">
                <a:solidFill>
                  <a:srgbClr val="000000"/>
                </a:solidFill>
                <a:uFill>
                  <a:solidFill>
                    <a:srgbClr val="FFFFFF"/>
                  </a:solidFill>
                </a:uFill>
              </a:rPr>
              <a:t>15 mg 1 </a:t>
            </a:r>
            <a:r>
              <a:rPr lang="es-ES" sz="2400" b="1" spc="-1" dirty="0" smtClean="0">
                <a:solidFill>
                  <a:srgbClr val="000000"/>
                </a:solidFill>
                <a:uFill>
                  <a:solidFill>
                    <a:srgbClr val="FFFFFF"/>
                  </a:solidFill>
                </a:uFill>
              </a:rPr>
              <a:t>c/d</a:t>
            </a:r>
            <a:r>
              <a:rPr lang="es-ES" sz="2400" spc="-1" dirty="0" smtClean="0">
                <a:solidFill>
                  <a:srgbClr val="000000"/>
                </a:solidFill>
                <a:uFill>
                  <a:solidFill>
                    <a:srgbClr val="FFFFFF"/>
                  </a:solidFill>
                </a:uFill>
              </a:rPr>
              <a:t>.</a:t>
            </a:r>
            <a:endParaRPr lang="es-ES" spc="-1" dirty="0">
              <a:solidFill>
                <a:srgbClr val="000000"/>
              </a:solidFill>
              <a:uFill>
                <a:solidFill>
                  <a:srgbClr val="FFFFFF"/>
                </a:solidFill>
              </a:uFill>
              <a:latin typeface="Arial"/>
            </a:endParaRPr>
          </a:p>
          <a:p>
            <a:pPr lvl="0"/>
            <a:r>
              <a:rPr lang="es-ES" sz="2400" spc="-1" dirty="0" smtClean="0">
                <a:solidFill>
                  <a:srgbClr val="000000"/>
                </a:solidFill>
                <a:uFill>
                  <a:solidFill>
                    <a:srgbClr val="FFFFFF"/>
                  </a:solidFill>
                </a:uFill>
              </a:rPr>
              <a:t>Analítica</a:t>
            </a:r>
            <a:r>
              <a:rPr lang="es-ES" sz="2400" spc="-1" dirty="0">
                <a:solidFill>
                  <a:srgbClr val="000000"/>
                </a:solidFill>
                <a:uFill>
                  <a:solidFill>
                    <a:srgbClr val="FFFFFF"/>
                  </a:solidFill>
                </a:uFill>
              </a:rPr>
              <a:t>. </a:t>
            </a:r>
            <a:r>
              <a:rPr lang="es-ES" sz="2400" spc="-1" dirty="0" err="1">
                <a:solidFill>
                  <a:srgbClr val="000000"/>
                </a:solidFill>
                <a:uFill>
                  <a:solidFill>
                    <a:srgbClr val="FFFFFF"/>
                  </a:solidFill>
                </a:uFill>
              </a:rPr>
              <a:t>Glu</a:t>
            </a:r>
            <a:r>
              <a:rPr lang="es-ES" sz="2400" spc="-1" dirty="0">
                <a:solidFill>
                  <a:srgbClr val="000000"/>
                </a:solidFill>
                <a:uFill>
                  <a:solidFill>
                    <a:srgbClr val="FFFFFF"/>
                  </a:solidFill>
                </a:uFill>
              </a:rPr>
              <a:t> 87, </a:t>
            </a:r>
            <a:r>
              <a:rPr lang="es-ES" sz="2400" b="1" spc="-1" dirty="0">
                <a:solidFill>
                  <a:srgbClr val="000000"/>
                </a:solidFill>
                <a:uFill>
                  <a:solidFill>
                    <a:srgbClr val="FFFFFF"/>
                  </a:solidFill>
                </a:uFill>
              </a:rPr>
              <a:t>Cr 1.58, </a:t>
            </a:r>
            <a:r>
              <a:rPr lang="es-ES" sz="2400" b="1" spc="-1" dirty="0" err="1">
                <a:solidFill>
                  <a:srgbClr val="000000"/>
                </a:solidFill>
                <a:uFill>
                  <a:solidFill>
                    <a:srgbClr val="FFFFFF"/>
                  </a:solidFill>
                </a:uFill>
              </a:rPr>
              <a:t>ClCr</a:t>
            </a:r>
            <a:r>
              <a:rPr lang="es-ES" sz="2400" b="1" spc="-1" dirty="0">
                <a:solidFill>
                  <a:srgbClr val="000000"/>
                </a:solidFill>
                <a:uFill>
                  <a:solidFill>
                    <a:srgbClr val="FFFFFF"/>
                  </a:solidFill>
                </a:uFill>
              </a:rPr>
              <a:t> 33 ml/</a:t>
            </a:r>
            <a:r>
              <a:rPr lang="es-ES" sz="2400" b="1" spc="-1" dirty="0" err="1">
                <a:solidFill>
                  <a:srgbClr val="000000"/>
                </a:solidFill>
                <a:uFill>
                  <a:solidFill>
                    <a:srgbClr val="FFFFFF"/>
                  </a:solidFill>
                </a:uFill>
              </a:rPr>
              <a:t>mn</a:t>
            </a:r>
            <a:r>
              <a:rPr lang="es-ES" sz="2400" b="1" spc="-1" dirty="0">
                <a:solidFill>
                  <a:srgbClr val="000000"/>
                </a:solidFill>
                <a:uFill>
                  <a:solidFill>
                    <a:srgbClr val="FFFFFF"/>
                  </a:solidFill>
                </a:uFill>
              </a:rPr>
              <a:t>, </a:t>
            </a:r>
            <a:r>
              <a:rPr lang="es-ES" sz="2400" b="1" spc="-1" dirty="0" err="1">
                <a:solidFill>
                  <a:srgbClr val="000000"/>
                </a:solidFill>
                <a:uFill>
                  <a:solidFill>
                    <a:srgbClr val="FFFFFF"/>
                  </a:solidFill>
                </a:uFill>
              </a:rPr>
              <a:t>Hb</a:t>
            </a:r>
            <a:r>
              <a:rPr lang="es-ES" sz="2400" b="1" spc="-1" dirty="0">
                <a:solidFill>
                  <a:srgbClr val="000000"/>
                </a:solidFill>
                <a:uFill>
                  <a:solidFill>
                    <a:srgbClr val="FFFFFF"/>
                  </a:solidFill>
                </a:uFill>
              </a:rPr>
              <a:t> 9.6, </a:t>
            </a:r>
            <a:r>
              <a:rPr lang="es-ES" sz="2400" b="1" spc="-1" dirty="0" err="1">
                <a:solidFill>
                  <a:srgbClr val="000000"/>
                </a:solidFill>
                <a:uFill>
                  <a:solidFill>
                    <a:srgbClr val="FFFFFF"/>
                  </a:solidFill>
                </a:uFill>
              </a:rPr>
              <a:t>Hco</a:t>
            </a:r>
            <a:r>
              <a:rPr lang="es-ES" sz="2400" b="1" spc="-1" dirty="0">
                <a:solidFill>
                  <a:srgbClr val="000000"/>
                </a:solidFill>
                <a:uFill>
                  <a:solidFill>
                    <a:srgbClr val="FFFFFF"/>
                  </a:solidFill>
                </a:uFill>
              </a:rPr>
              <a:t> 29.8, </a:t>
            </a:r>
            <a:r>
              <a:rPr lang="es-ES" sz="2400" spc="-1" dirty="0" err="1">
                <a:solidFill>
                  <a:srgbClr val="000000"/>
                </a:solidFill>
                <a:uFill>
                  <a:solidFill>
                    <a:srgbClr val="FFFFFF"/>
                  </a:solidFill>
                </a:uFill>
              </a:rPr>
              <a:t>Na</a:t>
            </a:r>
            <a:r>
              <a:rPr lang="es-ES" sz="2400" spc="-1" dirty="0">
                <a:solidFill>
                  <a:srgbClr val="000000"/>
                </a:solidFill>
                <a:uFill>
                  <a:solidFill>
                    <a:srgbClr val="FFFFFF"/>
                  </a:solidFill>
                </a:uFill>
              </a:rPr>
              <a:t> 141, K 4.6, 
</a:t>
            </a:r>
            <a:endParaRPr lang="es-ES" spc="-1" dirty="0">
              <a:solidFill>
                <a:srgbClr val="000000"/>
              </a:solidFill>
              <a:uFill>
                <a:solidFill>
                  <a:srgbClr val="FFFFFF"/>
                </a:solidFill>
              </a:uFill>
              <a:latin typeface="Arial"/>
            </a:endParaRPr>
          </a:p>
        </p:txBody>
      </p:sp>
      <p:sp>
        <p:nvSpPr>
          <p:cNvPr id="4" name="Título 1"/>
          <p:cNvSpPr txBox="1">
            <a:spLocks/>
          </p:cNvSpPr>
          <p:nvPr/>
        </p:nvSpPr>
        <p:spPr>
          <a:xfrm>
            <a:off x="4943182" y="509653"/>
            <a:ext cx="1739630" cy="7096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s-ES" sz="4000" b="1" kern="0" dirty="0" smtClean="0">
                <a:solidFill>
                  <a:srgbClr val="FF0000"/>
                </a:solidFill>
              </a:rPr>
              <a:t>Caso </a:t>
            </a:r>
            <a:r>
              <a:rPr lang="es-ES" sz="4000" b="1" kern="0" dirty="0" smtClean="0">
                <a:solidFill>
                  <a:srgbClr val="FF0000"/>
                </a:solidFill>
              </a:rPr>
              <a:t>2</a:t>
            </a:r>
            <a:endParaRPr lang="es-ES" sz="4000" b="1" kern="0" dirty="0">
              <a:solidFill>
                <a:srgbClr val="FF0000"/>
              </a:solidFill>
            </a:endParaRPr>
          </a:p>
        </p:txBody>
      </p:sp>
    </p:spTree>
    <p:extLst>
      <p:ext uri="{BB962C8B-B14F-4D97-AF65-F5344CB8AC3E}">
        <p14:creationId xmlns:p14="http://schemas.microsoft.com/office/powerpoint/2010/main" val="147166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746689" y="1248567"/>
            <a:ext cx="10381768" cy="47738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400" b="0" strike="noStrike" spc="-1" dirty="0">
                <a:solidFill>
                  <a:srgbClr val="000000"/>
                </a:solidFill>
                <a:uFill>
                  <a:solidFill>
                    <a:srgbClr val="FFFFFF"/>
                  </a:solidFill>
                </a:uFill>
                <a:latin typeface="Calibri"/>
              </a:rPr>
              <a:t>22-25/01/2018</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r>
              <a:rPr lang="es-ES" sz="2400" b="1" strike="noStrike" spc="-1" dirty="0">
                <a:solidFill>
                  <a:srgbClr val="000000"/>
                </a:solidFill>
                <a:uFill>
                  <a:solidFill>
                    <a:srgbClr val="FFFFFF"/>
                  </a:solidFill>
                </a:uFill>
                <a:latin typeface="Calibri"/>
              </a:rPr>
              <a:t>Hemorragia digestiva baja </a:t>
            </a:r>
            <a:r>
              <a:rPr lang="es-ES" sz="2400" b="0" strike="noStrike" spc="-1" dirty="0">
                <a:solidFill>
                  <a:srgbClr val="000000"/>
                </a:solidFill>
                <a:uFill>
                  <a:solidFill>
                    <a:srgbClr val="FFFFFF"/>
                  </a:solidFill>
                </a:uFill>
                <a:latin typeface="Calibri"/>
              </a:rPr>
              <a:t>de probable origen </a:t>
            </a:r>
            <a:r>
              <a:rPr lang="es-ES" sz="2400" b="0" strike="noStrike" spc="-1" dirty="0" err="1">
                <a:solidFill>
                  <a:srgbClr val="000000"/>
                </a:solidFill>
                <a:uFill>
                  <a:solidFill>
                    <a:srgbClr val="FFFFFF"/>
                  </a:solidFill>
                </a:uFill>
                <a:latin typeface="Calibri"/>
              </a:rPr>
              <a:t>diverticular</a:t>
            </a:r>
            <a:r>
              <a:rPr lang="es-ES" sz="2400" b="0" strike="noStrike" spc="-1" dirty="0">
                <a:solidFill>
                  <a:srgbClr val="000000"/>
                </a:solidFill>
                <a:uFill>
                  <a:solidFill>
                    <a:srgbClr val="FFFFFF"/>
                  </a:solidFill>
                </a:uFill>
                <a:latin typeface="Calibri"/>
              </a:rPr>
              <a:t> versus </a:t>
            </a:r>
            <a:r>
              <a:rPr lang="es-ES" sz="2400" b="0" strike="noStrike" spc="-1" dirty="0" err="1">
                <a:solidFill>
                  <a:srgbClr val="000000"/>
                </a:solidFill>
                <a:uFill>
                  <a:solidFill>
                    <a:srgbClr val="FFFFFF"/>
                  </a:solidFill>
                </a:uFill>
                <a:latin typeface="Calibri"/>
              </a:rPr>
              <a:t>angiodisplasias</a:t>
            </a:r>
            <a:r>
              <a:rPr lang="es-ES" sz="2400" b="0" strike="noStrike" spc="-1" dirty="0">
                <a:solidFill>
                  <a:srgbClr val="000000"/>
                </a:solidFill>
                <a:uFill>
                  <a:solidFill>
                    <a:srgbClr val="FFFFFF"/>
                  </a:solidFill>
                </a:uFill>
                <a:latin typeface="Calibri"/>
              </a:rPr>
              <a:t> </a:t>
            </a:r>
            <a:r>
              <a:rPr lang="es-ES" sz="2400" b="0" strike="noStrike" spc="-1" dirty="0" err="1">
                <a:solidFill>
                  <a:srgbClr val="000000"/>
                </a:solidFill>
                <a:uFill>
                  <a:solidFill>
                    <a:srgbClr val="FFFFFF"/>
                  </a:solidFill>
                </a:uFill>
                <a:latin typeface="Calibri"/>
              </a:rPr>
              <a:t>colónicas</a:t>
            </a:r>
            <a:r>
              <a:rPr lang="es-ES" sz="2400" b="0" strike="noStrike" spc="-1" dirty="0">
                <a:solidFill>
                  <a:srgbClr val="000000"/>
                </a:solidFill>
                <a:uFill>
                  <a:solidFill>
                    <a:srgbClr val="FFFFFF"/>
                  </a:solidFill>
                </a:uFill>
                <a:latin typeface="Calibri"/>
              </a:rPr>
              <a:t>, con repercusión analítica con requerimientos transfusionales, sin repercusión hemodinámica</a:t>
            </a:r>
            <a:r>
              <a:rPr lang="es-ES" sz="2400" b="0" strike="noStrike" spc="-1" dirty="0" smtClean="0">
                <a:solidFill>
                  <a:srgbClr val="000000"/>
                </a:solidFill>
                <a:uFill>
                  <a:solidFill>
                    <a:srgbClr val="FFFFFF"/>
                  </a:solidFill>
                </a:uFill>
                <a:latin typeface="Calibri"/>
              </a:rPr>
              <a:t>. </a:t>
            </a:r>
            <a:r>
              <a:rPr lang="es-ES" sz="2400" b="1" strike="noStrike" spc="-1" dirty="0" smtClean="0">
                <a:solidFill>
                  <a:srgbClr val="000000"/>
                </a:solidFill>
                <a:uFill>
                  <a:solidFill>
                    <a:srgbClr val="FFFFFF"/>
                  </a:solidFill>
                </a:uFill>
                <a:latin typeface="Calibri"/>
              </a:rPr>
              <a:t>Cr 1.97 mg/dl, </a:t>
            </a:r>
            <a:r>
              <a:rPr lang="es-ES" sz="2400" b="1" strike="noStrike" spc="-1" dirty="0" err="1" smtClean="0">
                <a:solidFill>
                  <a:srgbClr val="000000"/>
                </a:solidFill>
                <a:uFill>
                  <a:solidFill>
                    <a:srgbClr val="FFFFFF"/>
                  </a:solidFill>
                </a:uFill>
                <a:latin typeface="Calibri"/>
              </a:rPr>
              <a:t>ClCr</a:t>
            </a:r>
            <a:r>
              <a:rPr lang="es-ES" sz="2400" b="1" strike="noStrike" spc="-1" dirty="0" smtClean="0">
                <a:solidFill>
                  <a:srgbClr val="000000"/>
                </a:solidFill>
                <a:uFill>
                  <a:solidFill>
                    <a:srgbClr val="FFFFFF"/>
                  </a:solidFill>
                </a:uFill>
                <a:latin typeface="Calibri"/>
              </a:rPr>
              <a:t> 19 ml/</a:t>
            </a:r>
            <a:r>
              <a:rPr lang="es-ES" sz="2400" b="1" strike="noStrike" spc="-1" dirty="0" err="1" smtClean="0">
                <a:solidFill>
                  <a:srgbClr val="000000"/>
                </a:solidFill>
                <a:uFill>
                  <a:solidFill>
                    <a:srgbClr val="FFFFFF"/>
                  </a:solidFill>
                </a:uFill>
                <a:latin typeface="Calibri"/>
              </a:rPr>
              <a:t>mn</a:t>
            </a:r>
            <a:endParaRPr lang="es-ES" sz="1800" b="1" strike="noStrike" spc="-1" dirty="0">
              <a:solidFill>
                <a:srgbClr val="000000"/>
              </a:solidFill>
              <a:uFill>
                <a:solidFill>
                  <a:srgbClr val="FFFFFF"/>
                </a:solidFill>
              </a:uFill>
              <a:latin typeface="Arial"/>
            </a:endParaRPr>
          </a:p>
          <a:p>
            <a:pPr>
              <a:lnSpc>
                <a:spcPct val="100000"/>
              </a:lnSpc>
            </a:pPr>
            <a:r>
              <a:rPr lang="es-ES" sz="2400" b="0" strike="noStrike" spc="-1" dirty="0">
                <a:solidFill>
                  <a:srgbClr val="000000"/>
                </a:solidFill>
                <a:uFill>
                  <a:solidFill>
                    <a:srgbClr val="FFFFFF"/>
                  </a:solidFill>
                </a:uFill>
                <a:latin typeface="Calibri"/>
              </a:rPr>
              <a:t>Tratamiento: </a:t>
            </a:r>
            <a:r>
              <a:rPr lang="es-ES" sz="2400" b="0" strike="noStrike" spc="-1" dirty="0" err="1">
                <a:solidFill>
                  <a:srgbClr val="000000"/>
                </a:solidFill>
                <a:uFill>
                  <a:solidFill>
                    <a:srgbClr val="FFFFFF"/>
                  </a:solidFill>
                </a:uFill>
                <a:latin typeface="Calibri"/>
              </a:rPr>
              <a:t>Enoxaparina</a:t>
            </a:r>
            <a:r>
              <a:rPr lang="es-ES" sz="2400" b="0" strike="noStrike" spc="-1" dirty="0">
                <a:solidFill>
                  <a:srgbClr val="000000"/>
                </a:solidFill>
                <a:uFill>
                  <a:solidFill>
                    <a:srgbClr val="FFFFFF"/>
                  </a:solidFill>
                </a:uFill>
                <a:latin typeface="Calibri"/>
              </a:rPr>
              <a:t> 40 mg/12 h durante un mes y valorar reintroducción de la anticoagulación oral por parte de Cardiología a partir de un mes</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smtClean="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r>
              <a:rPr lang="es-ES" sz="2400" b="0" strike="noStrike" spc="-1" dirty="0">
                <a:solidFill>
                  <a:srgbClr val="000000"/>
                </a:solidFill>
                <a:uFill>
                  <a:solidFill>
                    <a:srgbClr val="FFFFFF"/>
                  </a:solidFill>
                </a:uFill>
                <a:latin typeface="Calibri"/>
              </a:rPr>
              <a:t>2-16/02/2018</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r>
              <a:rPr lang="es-ES" sz="2400" b="1" strike="noStrike" spc="-1" dirty="0">
                <a:solidFill>
                  <a:srgbClr val="000000"/>
                </a:solidFill>
                <a:uFill>
                  <a:solidFill>
                    <a:srgbClr val="FFFFFF"/>
                  </a:solidFill>
                </a:uFill>
                <a:latin typeface="Calibri"/>
              </a:rPr>
              <a:t>Fractura de cadera derecha</a:t>
            </a:r>
            <a:endParaRPr lang="es-ES" sz="1800" b="0" strike="noStrike" spc="-1" dirty="0">
              <a:solidFill>
                <a:srgbClr val="000000"/>
              </a:solidFill>
              <a:uFill>
                <a:solidFill>
                  <a:srgbClr val="FFFFFF"/>
                </a:solidFill>
              </a:uFill>
              <a:latin typeface="Arial"/>
            </a:endParaRPr>
          </a:p>
          <a:p>
            <a:pPr>
              <a:lnSpc>
                <a:spcPct val="100000"/>
              </a:lnSpc>
            </a:pPr>
            <a:r>
              <a:rPr lang="es-ES" sz="2400" b="0" strike="noStrike" spc="-1" dirty="0">
                <a:solidFill>
                  <a:srgbClr val="000000"/>
                </a:solidFill>
                <a:uFill>
                  <a:solidFill>
                    <a:srgbClr val="FFFFFF"/>
                  </a:solidFill>
                </a:uFill>
                <a:latin typeface="Calibri"/>
              </a:rPr>
              <a:t>Intervención quirúrgica (</a:t>
            </a:r>
            <a:r>
              <a:rPr lang="es-ES" sz="2400" b="0" strike="noStrike" spc="-1" dirty="0" smtClean="0">
                <a:solidFill>
                  <a:srgbClr val="000000"/>
                </a:solidFill>
                <a:uFill>
                  <a:solidFill>
                    <a:srgbClr val="FFFFFF"/>
                  </a:solidFill>
                </a:uFill>
                <a:latin typeface="Calibri"/>
              </a:rPr>
              <a:t>3/2/2018) Evolución </a:t>
            </a:r>
            <a:r>
              <a:rPr lang="es-ES" sz="2400" b="0" strike="noStrike" spc="-1" dirty="0">
                <a:solidFill>
                  <a:srgbClr val="000000"/>
                </a:solidFill>
                <a:uFill>
                  <a:solidFill>
                    <a:srgbClr val="FFFFFF"/>
                  </a:solidFill>
                </a:uFill>
                <a:latin typeface="Calibri"/>
              </a:rPr>
              <a:t>desfavorable. </a:t>
            </a:r>
            <a:r>
              <a:rPr lang="es-ES" sz="2400" b="1" strike="noStrike" spc="-1" dirty="0" err="1" smtClean="0">
                <a:solidFill>
                  <a:srgbClr val="000000"/>
                </a:solidFill>
                <a:uFill>
                  <a:solidFill>
                    <a:srgbClr val="FFFFFF"/>
                  </a:solidFill>
                </a:uFill>
                <a:latin typeface="Calibri"/>
              </a:rPr>
              <a:t>Exitus</a:t>
            </a:r>
            <a:r>
              <a:rPr lang="es-ES" sz="2400" b="0" strike="noStrike" spc="-1" dirty="0" smtClean="0">
                <a:solidFill>
                  <a:srgbClr val="000000"/>
                </a:solidFill>
                <a:uFill>
                  <a:solidFill>
                    <a:srgbClr val="FFFFFF"/>
                  </a:solidFill>
                </a:uFill>
                <a:latin typeface="Calibri"/>
              </a:rPr>
              <a:t> </a:t>
            </a:r>
            <a:r>
              <a:rPr lang="es-ES" sz="2400" b="0" strike="noStrike" spc="-1" dirty="0">
                <a:solidFill>
                  <a:srgbClr val="000000"/>
                </a:solidFill>
                <a:uFill>
                  <a:solidFill>
                    <a:srgbClr val="FFFFFF"/>
                  </a:solidFill>
                </a:uFill>
                <a:latin typeface="Calibri"/>
              </a:rPr>
              <a:t>16/02/2018</a:t>
            </a:r>
            <a:endParaRPr lang="es-ES" sz="1800" b="0" strike="noStrike" spc="-1" dirty="0">
              <a:solidFill>
                <a:srgbClr val="000000"/>
              </a:solidFill>
              <a:uFill>
                <a:solidFill>
                  <a:srgbClr val="FFFFFF"/>
                </a:solidFill>
              </a:uFill>
              <a:latin typeface="Arial"/>
            </a:endParaRPr>
          </a:p>
        </p:txBody>
      </p:sp>
      <p:sp>
        <p:nvSpPr>
          <p:cNvPr id="4" name="Título 1"/>
          <p:cNvSpPr txBox="1">
            <a:spLocks/>
          </p:cNvSpPr>
          <p:nvPr/>
        </p:nvSpPr>
        <p:spPr>
          <a:xfrm>
            <a:off x="4943182" y="509653"/>
            <a:ext cx="1739630" cy="7096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s-ES" sz="4000" b="1" kern="0" dirty="0" smtClean="0">
                <a:solidFill>
                  <a:srgbClr val="FF0000"/>
                </a:solidFill>
              </a:rPr>
              <a:t>Caso </a:t>
            </a:r>
            <a:r>
              <a:rPr lang="es-ES" sz="4000" b="1" kern="0" dirty="0" smtClean="0">
                <a:solidFill>
                  <a:srgbClr val="FF0000"/>
                </a:solidFill>
              </a:rPr>
              <a:t>2</a:t>
            </a:r>
            <a:endParaRPr lang="es-ES" sz="4000" b="1" kern="0" dirty="0">
              <a:solidFill>
                <a:srgbClr val="FF0000"/>
              </a:solidFill>
            </a:endParaRPr>
          </a:p>
        </p:txBody>
      </p:sp>
    </p:spTree>
    <p:extLst>
      <p:ext uri="{BB962C8B-B14F-4D97-AF65-F5344CB8AC3E}">
        <p14:creationId xmlns:p14="http://schemas.microsoft.com/office/powerpoint/2010/main" val="377986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817859" y="1199470"/>
            <a:ext cx="10381768" cy="521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400" b="0" strike="noStrike" spc="-1" dirty="0">
                <a:solidFill>
                  <a:srgbClr val="000000"/>
                </a:solidFill>
                <a:uFill>
                  <a:solidFill>
                    <a:srgbClr val="FFFFFF"/>
                  </a:solidFill>
                </a:uFill>
                <a:latin typeface="Calibri"/>
              </a:rPr>
              <a:t>En resumen: </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r>
              <a:rPr lang="es-ES" sz="2400" b="1" strike="noStrike" spc="-1" dirty="0">
                <a:solidFill>
                  <a:srgbClr val="000000"/>
                </a:solidFill>
                <a:uFill>
                  <a:solidFill>
                    <a:srgbClr val="FFFFFF"/>
                  </a:solidFill>
                </a:uFill>
                <a:latin typeface="Calibri"/>
              </a:rPr>
              <a:t>85 años</a:t>
            </a:r>
            <a:r>
              <a:rPr lang="es-ES" sz="2400" b="0" strike="noStrike" spc="-1" dirty="0">
                <a:solidFill>
                  <a:srgbClr val="000000"/>
                </a:solidFill>
                <a:uFill>
                  <a:solidFill>
                    <a:srgbClr val="FFFFFF"/>
                  </a:solidFill>
                </a:uFill>
                <a:latin typeface="Calibri"/>
              </a:rPr>
              <a:t>, hipertensa, fibrilación auricular crónica</a:t>
            </a:r>
            <a:r>
              <a:rPr lang="es-ES" sz="2400" b="1" strike="noStrike" spc="-1" dirty="0">
                <a:solidFill>
                  <a:srgbClr val="000000"/>
                </a:solidFill>
                <a:uFill>
                  <a:solidFill>
                    <a:srgbClr val="FFFFFF"/>
                  </a:solidFill>
                </a:uFill>
                <a:latin typeface="Calibri"/>
              </a:rPr>
              <a:t>, insuficiencia renal </a:t>
            </a:r>
            <a:r>
              <a:rPr lang="es-ES" sz="2400" b="1" strike="noStrike" spc="-1" dirty="0" smtClean="0">
                <a:solidFill>
                  <a:srgbClr val="000000"/>
                </a:solidFill>
                <a:uFill>
                  <a:solidFill>
                    <a:srgbClr val="FFFFFF"/>
                  </a:solidFill>
                </a:uFill>
                <a:latin typeface="Calibri"/>
              </a:rPr>
              <a:t>(Cr 1.45-1.97 mg/dl) y </a:t>
            </a:r>
            <a:r>
              <a:rPr lang="es-ES" sz="2400" b="1" strike="noStrike" spc="-1" dirty="0">
                <a:solidFill>
                  <a:srgbClr val="000000"/>
                </a:solidFill>
                <a:uFill>
                  <a:solidFill>
                    <a:srgbClr val="FFFFFF"/>
                  </a:solidFill>
                </a:uFill>
                <a:latin typeface="Calibri"/>
              </a:rPr>
              <a:t>anemia crónicas</a:t>
            </a:r>
            <a:r>
              <a:rPr lang="es-ES" sz="2400" b="0" strike="noStrike" spc="-1" dirty="0">
                <a:solidFill>
                  <a:srgbClr val="000000"/>
                </a:solidFill>
                <a:uFill>
                  <a:solidFill>
                    <a:srgbClr val="FFFFFF"/>
                  </a:solidFill>
                </a:uFill>
                <a:latin typeface="Calibri"/>
              </a:rPr>
              <a:t>. </a:t>
            </a:r>
            <a:r>
              <a:rPr lang="es-ES" sz="2400" b="1" strike="noStrike" spc="-1" dirty="0" smtClean="0">
                <a:solidFill>
                  <a:srgbClr val="000000"/>
                </a:solidFill>
                <a:uFill>
                  <a:solidFill>
                    <a:srgbClr val="FFFFFF"/>
                  </a:solidFill>
                </a:uFill>
                <a:latin typeface="Calibri"/>
              </a:rPr>
              <a:t>56 kg</a:t>
            </a:r>
            <a:r>
              <a:rPr lang="es-ES" sz="2400" b="0" strike="noStrike" spc="-1" dirty="0" smtClean="0">
                <a:solidFill>
                  <a:srgbClr val="000000"/>
                </a:solidFill>
                <a:uFill>
                  <a:solidFill>
                    <a:srgbClr val="FFFFFF"/>
                  </a:solidFill>
                </a:uFill>
                <a:latin typeface="Calibri"/>
              </a:rPr>
              <a:t>. </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r>
              <a:rPr lang="es-ES" sz="2400" b="1" strike="noStrike" spc="-1" dirty="0">
                <a:solidFill>
                  <a:srgbClr val="000000"/>
                </a:solidFill>
                <a:uFill>
                  <a:solidFill>
                    <a:srgbClr val="FFFFFF"/>
                  </a:solidFill>
                </a:uFill>
                <a:latin typeface="Calibri"/>
              </a:rPr>
              <a:t>Hemorragias, hematomas e INR lábil con </a:t>
            </a:r>
            <a:r>
              <a:rPr lang="es-ES" sz="2400" b="1" strike="noStrike" spc="-1" dirty="0" err="1">
                <a:solidFill>
                  <a:srgbClr val="000000"/>
                </a:solidFill>
                <a:uFill>
                  <a:solidFill>
                    <a:srgbClr val="FFFFFF"/>
                  </a:solidFill>
                </a:uFill>
                <a:latin typeface="Calibri"/>
              </a:rPr>
              <a:t>acenocumarol</a:t>
            </a:r>
            <a:r>
              <a:rPr lang="es-ES" sz="2400" b="0" strike="noStrike" spc="-1" dirty="0">
                <a:solidFill>
                  <a:srgbClr val="000000"/>
                </a:solidFill>
                <a:uFill>
                  <a:solidFill>
                    <a:srgbClr val="FFFFFF"/>
                  </a:solidFill>
                </a:uFill>
                <a:latin typeface="Calibri"/>
              </a:rPr>
              <a:t>. </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r>
              <a:rPr lang="es-ES" sz="2400" b="0" strike="noStrike" spc="-1" dirty="0">
                <a:solidFill>
                  <a:srgbClr val="000000"/>
                </a:solidFill>
                <a:uFill>
                  <a:solidFill>
                    <a:srgbClr val="FFFFFF"/>
                  </a:solidFill>
                </a:uFill>
                <a:latin typeface="Calibri"/>
              </a:rPr>
              <a:t>Episodios de </a:t>
            </a:r>
            <a:r>
              <a:rPr lang="es-ES" sz="2400" b="1" strike="noStrike" spc="-1" dirty="0">
                <a:solidFill>
                  <a:srgbClr val="000000"/>
                </a:solidFill>
                <a:uFill>
                  <a:solidFill>
                    <a:srgbClr val="FFFFFF"/>
                  </a:solidFill>
                </a:uFill>
                <a:latin typeface="Calibri"/>
              </a:rPr>
              <a:t>ictus</a:t>
            </a:r>
            <a:r>
              <a:rPr lang="es-ES" sz="2400" b="0" strike="noStrike" spc="-1" dirty="0">
                <a:solidFill>
                  <a:srgbClr val="000000"/>
                </a:solidFill>
                <a:uFill>
                  <a:solidFill>
                    <a:srgbClr val="FFFFFF"/>
                  </a:solidFill>
                </a:uFill>
                <a:latin typeface="Calibri"/>
              </a:rPr>
              <a:t> en dos ocasiones tras suspender anticoagulación.</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r>
              <a:rPr lang="es-ES" sz="2400" b="0" strike="noStrike" spc="-1" dirty="0">
                <a:solidFill>
                  <a:srgbClr val="000000"/>
                </a:solidFill>
                <a:uFill>
                  <a:solidFill>
                    <a:srgbClr val="FFFFFF"/>
                  </a:solidFill>
                </a:uFill>
                <a:latin typeface="Calibri"/>
              </a:rPr>
              <a:t>Episodios de </a:t>
            </a:r>
            <a:r>
              <a:rPr lang="es-ES" sz="2400" b="1" strike="noStrike" spc="-1" dirty="0">
                <a:solidFill>
                  <a:srgbClr val="000000"/>
                </a:solidFill>
                <a:uFill>
                  <a:solidFill>
                    <a:srgbClr val="FFFFFF"/>
                  </a:solidFill>
                </a:uFill>
                <a:latin typeface="Calibri"/>
              </a:rPr>
              <a:t>sangrado menor </a:t>
            </a:r>
            <a:r>
              <a:rPr lang="es-ES" sz="2400" b="0" strike="noStrike" spc="-1" dirty="0">
                <a:solidFill>
                  <a:srgbClr val="000000"/>
                </a:solidFill>
                <a:uFill>
                  <a:solidFill>
                    <a:srgbClr val="FFFFFF"/>
                  </a:solidFill>
                </a:uFill>
                <a:latin typeface="Calibri"/>
              </a:rPr>
              <a:t>con </a:t>
            </a:r>
            <a:r>
              <a:rPr lang="es-ES" sz="2400" b="0" strike="noStrike" spc="-1" dirty="0" err="1">
                <a:solidFill>
                  <a:srgbClr val="000000"/>
                </a:solidFill>
                <a:uFill>
                  <a:solidFill>
                    <a:srgbClr val="FFFFFF"/>
                  </a:solidFill>
                </a:uFill>
                <a:latin typeface="Calibri"/>
              </a:rPr>
              <a:t>rivaroxaban</a:t>
            </a:r>
            <a:r>
              <a:rPr lang="es-ES" sz="2400" b="0" strike="noStrike" spc="-1" dirty="0">
                <a:solidFill>
                  <a:srgbClr val="000000"/>
                </a:solidFill>
                <a:uFill>
                  <a:solidFill>
                    <a:srgbClr val="FFFFFF"/>
                  </a:solidFill>
                </a:uFill>
                <a:latin typeface="Calibri"/>
              </a:rPr>
              <a:t>, bien manejados por la paciente y la familia.</a:t>
            </a:r>
            <a:endParaRPr lang="es-ES" sz="1800" b="0" strike="noStrike" spc="-1" dirty="0">
              <a:solidFill>
                <a:srgbClr val="000000"/>
              </a:solidFill>
              <a:uFill>
                <a:solidFill>
                  <a:srgbClr val="FFFFFF"/>
                </a:solidFill>
              </a:uFill>
              <a:latin typeface="Arial"/>
            </a:endParaRPr>
          </a:p>
          <a:p>
            <a:pPr>
              <a:lnSpc>
                <a:spcPct val="100000"/>
              </a:lnSpc>
            </a:pPr>
            <a:endParaRPr lang="es-ES" sz="1800" b="0" strike="noStrike" spc="-1" dirty="0">
              <a:solidFill>
                <a:srgbClr val="000000"/>
              </a:solidFill>
              <a:uFill>
                <a:solidFill>
                  <a:srgbClr val="FFFFFF"/>
                </a:solidFill>
              </a:uFill>
              <a:latin typeface="Arial"/>
            </a:endParaRPr>
          </a:p>
          <a:p>
            <a:pPr>
              <a:lnSpc>
                <a:spcPct val="100000"/>
              </a:lnSpc>
            </a:pPr>
            <a:r>
              <a:rPr lang="es-ES" sz="2400" b="0" strike="noStrike" spc="-1" dirty="0">
                <a:solidFill>
                  <a:srgbClr val="000000"/>
                </a:solidFill>
                <a:uFill>
                  <a:solidFill>
                    <a:srgbClr val="FFFFFF"/>
                  </a:solidFill>
                </a:uFill>
                <a:latin typeface="Calibri"/>
              </a:rPr>
              <a:t>Episodios de </a:t>
            </a:r>
            <a:r>
              <a:rPr lang="es-ES" sz="2400" b="1" strike="noStrike" spc="-1" dirty="0">
                <a:solidFill>
                  <a:srgbClr val="000000"/>
                </a:solidFill>
                <a:uFill>
                  <a:solidFill>
                    <a:srgbClr val="FFFFFF"/>
                  </a:solidFill>
                </a:uFill>
                <a:latin typeface="Calibri"/>
              </a:rPr>
              <a:t>sangrado digestivo mayores </a:t>
            </a:r>
            <a:r>
              <a:rPr lang="es-ES" sz="2400" b="0" strike="noStrike" spc="-1" dirty="0">
                <a:solidFill>
                  <a:srgbClr val="000000"/>
                </a:solidFill>
                <a:uFill>
                  <a:solidFill>
                    <a:srgbClr val="FFFFFF"/>
                  </a:solidFill>
                </a:uFill>
                <a:latin typeface="Calibri"/>
              </a:rPr>
              <a:t>(ingreso y transfusión) en 2 ocasiones, estando en tratamiento con </a:t>
            </a:r>
            <a:r>
              <a:rPr lang="es-ES" sz="2400" b="1" strike="noStrike" spc="-1" dirty="0" err="1" smtClean="0">
                <a:solidFill>
                  <a:srgbClr val="000000"/>
                </a:solidFill>
                <a:uFill>
                  <a:solidFill>
                    <a:srgbClr val="FFFFFF"/>
                  </a:solidFill>
                </a:uFill>
                <a:latin typeface="Calibri"/>
              </a:rPr>
              <a:t>rivaroxaban</a:t>
            </a:r>
            <a:r>
              <a:rPr lang="es-ES" sz="2400" b="1" strike="noStrike" spc="-1" dirty="0" smtClean="0">
                <a:solidFill>
                  <a:srgbClr val="000000"/>
                </a:solidFill>
                <a:uFill>
                  <a:solidFill>
                    <a:srgbClr val="FFFFFF"/>
                  </a:solidFill>
                </a:uFill>
                <a:latin typeface="Calibri"/>
              </a:rPr>
              <a:t> 15 mg/d</a:t>
            </a:r>
            <a:r>
              <a:rPr lang="es-ES" sz="2400" b="0" strike="noStrike" spc="-1" dirty="0" smtClean="0">
                <a:solidFill>
                  <a:srgbClr val="000000"/>
                </a:solidFill>
                <a:uFill>
                  <a:solidFill>
                    <a:srgbClr val="FFFFFF"/>
                  </a:solidFill>
                </a:uFill>
                <a:latin typeface="Calibri"/>
              </a:rPr>
              <a:t>.</a:t>
            </a:r>
            <a:endParaRPr lang="es-ES" sz="1800" b="0" strike="noStrike" spc="-1" dirty="0">
              <a:solidFill>
                <a:srgbClr val="000000"/>
              </a:solidFill>
              <a:uFill>
                <a:solidFill>
                  <a:srgbClr val="FFFFFF"/>
                </a:solidFill>
              </a:uFill>
              <a:latin typeface="Arial"/>
            </a:endParaRPr>
          </a:p>
        </p:txBody>
      </p:sp>
      <p:sp>
        <p:nvSpPr>
          <p:cNvPr id="4" name="Título 1"/>
          <p:cNvSpPr txBox="1">
            <a:spLocks/>
          </p:cNvSpPr>
          <p:nvPr/>
        </p:nvSpPr>
        <p:spPr>
          <a:xfrm>
            <a:off x="4943182" y="509653"/>
            <a:ext cx="1739630" cy="7096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s-ES" sz="4000" b="1" kern="0" dirty="0" smtClean="0">
                <a:solidFill>
                  <a:srgbClr val="FF0000"/>
                </a:solidFill>
              </a:rPr>
              <a:t>Caso </a:t>
            </a:r>
            <a:r>
              <a:rPr lang="es-ES" sz="4000" b="1" kern="0" dirty="0" smtClean="0">
                <a:solidFill>
                  <a:srgbClr val="FF0000"/>
                </a:solidFill>
              </a:rPr>
              <a:t>2</a:t>
            </a:r>
            <a:endParaRPr lang="es-ES" sz="4000" b="1" kern="0" dirty="0">
              <a:solidFill>
                <a:srgbClr val="FF0000"/>
              </a:solidFill>
            </a:endParaRPr>
          </a:p>
        </p:txBody>
      </p:sp>
    </p:spTree>
    <p:extLst>
      <p:ext uri="{BB962C8B-B14F-4D97-AF65-F5344CB8AC3E}">
        <p14:creationId xmlns:p14="http://schemas.microsoft.com/office/powerpoint/2010/main" val="129061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12605" y="1534312"/>
            <a:ext cx="9793480" cy="2308324"/>
          </a:xfrm>
          <a:prstGeom prst="rect">
            <a:avLst/>
          </a:prstGeom>
        </p:spPr>
        <p:txBody>
          <a:bodyPr wrap="square">
            <a:spAutoFit/>
          </a:bodyPr>
          <a:lstStyle/>
          <a:p>
            <a:endParaRPr lang="es-ES" sz="3600" b="1" dirty="0">
              <a:latin typeface="TimesNewRomanPSMT"/>
            </a:endParaRPr>
          </a:p>
          <a:p>
            <a:r>
              <a:rPr lang="es-ES" sz="3600" b="1" dirty="0" smtClean="0">
                <a:latin typeface="TimesNewRomanPSMT"/>
              </a:rPr>
              <a:t>Fibrilación </a:t>
            </a:r>
            <a:r>
              <a:rPr lang="es-ES" sz="3600" b="1" dirty="0">
                <a:latin typeface="TimesNewRomanPSMT"/>
              </a:rPr>
              <a:t>auricular e insuficiencia renal</a:t>
            </a:r>
            <a:r>
              <a:rPr lang="es-ES" sz="3600" b="1" dirty="0" smtClean="0">
                <a:latin typeface="TimesNewRomanPSMT"/>
              </a:rPr>
              <a:t>…</a:t>
            </a:r>
          </a:p>
          <a:p>
            <a:endParaRPr lang="es-ES" sz="3600" b="1" dirty="0">
              <a:latin typeface="TimesNewRomanPSMT"/>
            </a:endParaRPr>
          </a:p>
          <a:p>
            <a:r>
              <a:rPr lang="es-ES" sz="3600" b="1" dirty="0" smtClean="0">
                <a:latin typeface="TimesNewRomanPSMT"/>
              </a:rPr>
              <a:t>¿</a:t>
            </a:r>
            <a:r>
              <a:rPr lang="es-ES" sz="3600" b="1" dirty="0" err="1">
                <a:latin typeface="TimesNewRomanPSMT"/>
              </a:rPr>
              <a:t>anticoagular</a:t>
            </a:r>
            <a:r>
              <a:rPr lang="es-ES" sz="3600" b="1" dirty="0">
                <a:latin typeface="TimesNewRomanPSMT"/>
              </a:rPr>
              <a:t> o no </a:t>
            </a:r>
            <a:r>
              <a:rPr lang="es-ES" sz="3600" b="1" dirty="0" err="1">
                <a:latin typeface="TimesNewRomanPSMT"/>
              </a:rPr>
              <a:t>anticoagular</a:t>
            </a:r>
            <a:r>
              <a:rPr lang="es-ES" sz="3600" b="1" dirty="0" smtClean="0">
                <a:latin typeface="TimesNewRomanPSMT"/>
              </a:rPr>
              <a:t>?</a:t>
            </a:r>
          </a:p>
        </p:txBody>
      </p:sp>
    </p:spTree>
    <p:extLst>
      <p:ext uri="{BB962C8B-B14F-4D97-AF65-F5344CB8AC3E}">
        <p14:creationId xmlns:p14="http://schemas.microsoft.com/office/powerpoint/2010/main" val="69013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icture 2"/>
          <p:cNvPicPr/>
          <p:nvPr/>
        </p:nvPicPr>
        <p:blipFill>
          <a:blip r:embed="rId3"/>
          <a:stretch/>
        </p:blipFill>
        <p:spPr>
          <a:xfrm>
            <a:off x="0" y="0"/>
            <a:ext cx="12123941" cy="3857400"/>
          </a:xfrm>
          <a:prstGeom prst="rect">
            <a:avLst/>
          </a:prstGeom>
          <a:ln w="9360">
            <a:noFill/>
          </a:ln>
        </p:spPr>
      </p:pic>
      <p:pic>
        <p:nvPicPr>
          <p:cNvPr id="257" name="Picture 3"/>
          <p:cNvPicPr/>
          <p:nvPr/>
        </p:nvPicPr>
        <p:blipFill>
          <a:blip r:embed="rId4"/>
          <a:stretch/>
        </p:blipFill>
        <p:spPr>
          <a:xfrm>
            <a:off x="190415" y="3714840"/>
            <a:ext cx="11905809" cy="3090240"/>
          </a:xfrm>
          <a:prstGeom prst="rect">
            <a:avLst/>
          </a:prstGeom>
          <a:ln w="9360">
            <a:noFill/>
          </a:ln>
        </p:spPr>
      </p:pic>
    </p:spTree>
    <p:extLst>
      <p:ext uri="{BB962C8B-B14F-4D97-AF65-F5344CB8AC3E}">
        <p14:creationId xmlns:p14="http://schemas.microsoft.com/office/powerpoint/2010/main" val="421227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2"/>
          <p:cNvPicPr/>
          <p:nvPr/>
        </p:nvPicPr>
        <p:blipFill>
          <a:blip r:embed="rId3"/>
          <a:stretch/>
        </p:blipFill>
        <p:spPr>
          <a:xfrm>
            <a:off x="0" y="0"/>
            <a:ext cx="12107743" cy="1999800"/>
          </a:xfrm>
          <a:prstGeom prst="rect">
            <a:avLst/>
          </a:prstGeom>
          <a:ln w="9360">
            <a:noFill/>
          </a:ln>
        </p:spPr>
      </p:pic>
      <p:sp>
        <p:nvSpPr>
          <p:cNvPr id="259" name="CustomShape 1"/>
          <p:cNvSpPr/>
          <p:nvPr/>
        </p:nvSpPr>
        <p:spPr>
          <a:xfrm>
            <a:off x="8059350" y="6551280"/>
            <a:ext cx="3755751"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Watanabe H. Am Heart J 2009;158:629-36. </a:t>
            </a:r>
            <a:endParaRPr lang="es-ES" sz="1800" b="0" strike="noStrike" spc="-1">
              <a:solidFill>
                <a:srgbClr val="000000"/>
              </a:solidFill>
              <a:uFill>
                <a:solidFill>
                  <a:srgbClr val="FFFFFF"/>
                </a:solidFill>
              </a:uFill>
              <a:latin typeface="Calibri"/>
            </a:endParaRPr>
          </a:p>
        </p:txBody>
      </p:sp>
      <p:pic>
        <p:nvPicPr>
          <p:cNvPr id="260" name="Picture 4"/>
          <p:cNvPicPr/>
          <p:nvPr/>
        </p:nvPicPr>
        <p:blipFill>
          <a:blip r:embed="rId4"/>
          <a:stretch/>
        </p:blipFill>
        <p:spPr>
          <a:xfrm>
            <a:off x="285443" y="1928880"/>
            <a:ext cx="5905031" cy="4235040"/>
          </a:xfrm>
          <a:prstGeom prst="rect">
            <a:avLst/>
          </a:prstGeom>
          <a:ln w="9360">
            <a:noFill/>
          </a:ln>
        </p:spPr>
      </p:pic>
      <p:pic>
        <p:nvPicPr>
          <p:cNvPr id="261" name="Picture 5"/>
          <p:cNvPicPr/>
          <p:nvPr/>
        </p:nvPicPr>
        <p:blipFill>
          <a:blip r:embed="rId5"/>
          <a:stretch/>
        </p:blipFill>
        <p:spPr>
          <a:xfrm>
            <a:off x="6000418" y="1894320"/>
            <a:ext cx="5905031" cy="4358520"/>
          </a:xfrm>
          <a:prstGeom prst="rect">
            <a:avLst/>
          </a:prstGeom>
          <a:ln w="9360">
            <a:noFill/>
          </a:ln>
        </p:spPr>
      </p:pic>
    </p:spTree>
    <p:extLst>
      <p:ext uri="{BB962C8B-B14F-4D97-AF65-F5344CB8AC3E}">
        <p14:creationId xmlns:p14="http://schemas.microsoft.com/office/powerpoint/2010/main" val="79441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5777424" y="6552720"/>
            <a:ext cx="6312976"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dirty="0" err="1" smtClean="0">
                <a:solidFill>
                  <a:srgbClr val="000000"/>
                </a:solidFill>
                <a:uFill>
                  <a:solidFill>
                    <a:srgbClr val="FFFFFF"/>
                  </a:solidFill>
                </a:uFill>
                <a:latin typeface="Calibri"/>
              </a:rPr>
              <a:t>Hindricks</a:t>
            </a:r>
            <a:r>
              <a:rPr lang="es-ES" sz="1400" b="1" strike="noStrike" spc="-1" dirty="0" smtClean="0">
                <a:solidFill>
                  <a:srgbClr val="000000"/>
                </a:solidFill>
                <a:uFill>
                  <a:solidFill>
                    <a:srgbClr val="FFFFFF"/>
                  </a:solidFill>
                </a:uFill>
                <a:latin typeface="Calibri"/>
              </a:rPr>
              <a:t> G. 2020 ESC </a:t>
            </a:r>
            <a:r>
              <a:rPr lang="es-ES" sz="1400" b="1" strike="noStrike" spc="-1" dirty="0" err="1" smtClean="0">
                <a:solidFill>
                  <a:srgbClr val="000000"/>
                </a:solidFill>
                <a:uFill>
                  <a:solidFill>
                    <a:srgbClr val="FFFFFF"/>
                  </a:solidFill>
                </a:uFill>
                <a:latin typeface="Calibri"/>
              </a:rPr>
              <a:t>guidelines</a:t>
            </a:r>
            <a:r>
              <a:rPr lang="es-ES" sz="1400" b="1" strike="noStrike" spc="-1" dirty="0" smtClean="0">
                <a:solidFill>
                  <a:srgbClr val="000000"/>
                </a:solidFill>
                <a:uFill>
                  <a:solidFill>
                    <a:srgbClr val="FFFFFF"/>
                  </a:solidFill>
                </a:uFill>
                <a:latin typeface="Calibri"/>
              </a:rPr>
              <a:t> </a:t>
            </a:r>
            <a:r>
              <a:rPr lang="es-ES" sz="1400" b="1" strike="noStrike" spc="-1" dirty="0" err="1" smtClean="0">
                <a:solidFill>
                  <a:srgbClr val="000000"/>
                </a:solidFill>
                <a:uFill>
                  <a:solidFill>
                    <a:srgbClr val="FFFFFF"/>
                  </a:solidFill>
                </a:uFill>
                <a:latin typeface="Calibri"/>
              </a:rPr>
              <a:t>on</a:t>
            </a:r>
            <a:r>
              <a:rPr lang="es-ES" sz="1400" b="1" strike="noStrike" spc="-1" dirty="0" smtClean="0">
                <a:solidFill>
                  <a:srgbClr val="000000"/>
                </a:solidFill>
                <a:uFill>
                  <a:solidFill>
                    <a:srgbClr val="FFFFFF"/>
                  </a:solidFill>
                </a:uFill>
                <a:latin typeface="Calibri"/>
              </a:rPr>
              <a:t> AF </a:t>
            </a:r>
            <a:r>
              <a:rPr lang="es-ES" sz="1400" b="1" strike="noStrike" spc="-1" dirty="0" err="1" smtClean="0">
                <a:solidFill>
                  <a:srgbClr val="000000"/>
                </a:solidFill>
                <a:uFill>
                  <a:solidFill>
                    <a:srgbClr val="FFFFFF"/>
                  </a:solidFill>
                </a:uFill>
                <a:latin typeface="Calibri"/>
              </a:rPr>
              <a:t>management</a:t>
            </a:r>
            <a:r>
              <a:rPr lang="es-ES" sz="1400" b="1" strike="noStrike" spc="-1" dirty="0" smtClean="0">
                <a:solidFill>
                  <a:srgbClr val="000000"/>
                </a:solidFill>
                <a:uFill>
                  <a:solidFill>
                    <a:srgbClr val="FFFFFF"/>
                  </a:solidFill>
                </a:uFill>
                <a:latin typeface="Calibri"/>
              </a:rPr>
              <a:t>. </a:t>
            </a:r>
            <a:r>
              <a:rPr lang="en-US" sz="1400" b="1" spc="-1" dirty="0" err="1" smtClean="0">
                <a:solidFill>
                  <a:srgbClr val="000000"/>
                </a:solidFill>
                <a:uFill>
                  <a:solidFill>
                    <a:srgbClr val="FFFFFF"/>
                  </a:solidFill>
                </a:uFill>
              </a:rPr>
              <a:t>Eur</a:t>
            </a:r>
            <a:r>
              <a:rPr lang="en-US" sz="1400" b="1" spc="-1" dirty="0" smtClean="0">
                <a:solidFill>
                  <a:srgbClr val="000000"/>
                </a:solidFill>
                <a:uFill>
                  <a:solidFill>
                    <a:srgbClr val="FFFFFF"/>
                  </a:solidFill>
                </a:uFill>
              </a:rPr>
              <a:t> </a:t>
            </a:r>
            <a:r>
              <a:rPr lang="en-US" sz="1400" b="1" spc="-1" dirty="0">
                <a:solidFill>
                  <a:srgbClr val="000000"/>
                </a:solidFill>
                <a:uFill>
                  <a:solidFill>
                    <a:srgbClr val="FFFFFF"/>
                  </a:solidFill>
                </a:uFill>
              </a:rPr>
              <a:t>Heart </a:t>
            </a:r>
            <a:r>
              <a:rPr lang="en-US" sz="1400" b="1" spc="-1" dirty="0" smtClean="0">
                <a:solidFill>
                  <a:srgbClr val="000000"/>
                </a:solidFill>
                <a:uFill>
                  <a:solidFill>
                    <a:srgbClr val="FFFFFF"/>
                  </a:solidFill>
                </a:uFill>
              </a:rPr>
              <a:t>J 2020;42:373-498</a:t>
            </a:r>
            <a:endParaRPr lang="es-ES" sz="1800" b="0" strike="noStrike" spc="-1" dirty="0">
              <a:solidFill>
                <a:srgbClr val="000000"/>
              </a:solidFill>
              <a:uFill>
                <a:solidFill>
                  <a:srgbClr val="FFFFFF"/>
                </a:solidFill>
              </a:uFill>
              <a:latin typeface="Calibri"/>
            </a:endParaRPr>
          </a:p>
        </p:txBody>
      </p:sp>
      <p:pic>
        <p:nvPicPr>
          <p:cNvPr id="2" name="Imagen 1"/>
          <p:cNvPicPr>
            <a:picLocks noChangeAspect="1"/>
          </p:cNvPicPr>
          <p:nvPr/>
        </p:nvPicPr>
        <p:blipFill>
          <a:blip r:embed="rId3"/>
          <a:stretch>
            <a:fillRect/>
          </a:stretch>
        </p:blipFill>
        <p:spPr>
          <a:xfrm>
            <a:off x="3949701" y="-1"/>
            <a:ext cx="8242300" cy="6468873"/>
          </a:xfrm>
          <a:prstGeom prst="rect">
            <a:avLst/>
          </a:prstGeom>
        </p:spPr>
      </p:pic>
      <p:sp>
        <p:nvSpPr>
          <p:cNvPr id="3" name="Rectángulo 2"/>
          <p:cNvSpPr/>
          <p:nvPr/>
        </p:nvSpPr>
        <p:spPr>
          <a:xfrm>
            <a:off x="889635" y="2431534"/>
            <a:ext cx="2602865" cy="1200329"/>
          </a:xfrm>
          <a:prstGeom prst="rect">
            <a:avLst/>
          </a:prstGeom>
        </p:spPr>
        <p:txBody>
          <a:bodyPr wrap="square">
            <a:spAutoFit/>
          </a:bodyPr>
          <a:lstStyle/>
          <a:p>
            <a:r>
              <a:rPr lang="en-US" sz="2400" b="1" dirty="0">
                <a:solidFill>
                  <a:srgbClr val="E60033"/>
                </a:solidFill>
                <a:latin typeface="AdvP3E7259"/>
              </a:rPr>
              <a:t>Atrial fibrillation and chronic kidney disease</a:t>
            </a:r>
            <a:endParaRPr lang="es-ES" sz="2400" b="1" dirty="0"/>
          </a:p>
        </p:txBody>
      </p:sp>
    </p:spTree>
    <p:extLst>
      <p:ext uri="{BB962C8B-B14F-4D97-AF65-F5344CB8AC3E}">
        <p14:creationId xmlns:p14="http://schemas.microsoft.com/office/powerpoint/2010/main" val="361406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5777424" y="6552720"/>
            <a:ext cx="6312976"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dirty="0" err="1" smtClean="0">
                <a:solidFill>
                  <a:srgbClr val="000000"/>
                </a:solidFill>
                <a:uFill>
                  <a:solidFill>
                    <a:srgbClr val="FFFFFF"/>
                  </a:solidFill>
                </a:uFill>
                <a:latin typeface="Calibri"/>
              </a:rPr>
              <a:t>Hindricks</a:t>
            </a:r>
            <a:r>
              <a:rPr lang="es-ES" sz="1400" b="1" strike="noStrike" spc="-1" dirty="0" smtClean="0">
                <a:solidFill>
                  <a:srgbClr val="000000"/>
                </a:solidFill>
                <a:uFill>
                  <a:solidFill>
                    <a:srgbClr val="FFFFFF"/>
                  </a:solidFill>
                </a:uFill>
                <a:latin typeface="Calibri"/>
              </a:rPr>
              <a:t> G. 2020 ESC </a:t>
            </a:r>
            <a:r>
              <a:rPr lang="es-ES" sz="1400" b="1" strike="noStrike" spc="-1" dirty="0" err="1" smtClean="0">
                <a:solidFill>
                  <a:srgbClr val="000000"/>
                </a:solidFill>
                <a:uFill>
                  <a:solidFill>
                    <a:srgbClr val="FFFFFF"/>
                  </a:solidFill>
                </a:uFill>
                <a:latin typeface="Calibri"/>
              </a:rPr>
              <a:t>guidelines</a:t>
            </a:r>
            <a:r>
              <a:rPr lang="es-ES" sz="1400" b="1" strike="noStrike" spc="-1" dirty="0" smtClean="0">
                <a:solidFill>
                  <a:srgbClr val="000000"/>
                </a:solidFill>
                <a:uFill>
                  <a:solidFill>
                    <a:srgbClr val="FFFFFF"/>
                  </a:solidFill>
                </a:uFill>
                <a:latin typeface="Calibri"/>
              </a:rPr>
              <a:t> </a:t>
            </a:r>
            <a:r>
              <a:rPr lang="es-ES" sz="1400" b="1" strike="noStrike" spc="-1" dirty="0" err="1" smtClean="0">
                <a:solidFill>
                  <a:srgbClr val="000000"/>
                </a:solidFill>
                <a:uFill>
                  <a:solidFill>
                    <a:srgbClr val="FFFFFF"/>
                  </a:solidFill>
                </a:uFill>
                <a:latin typeface="Calibri"/>
              </a:rPr>
              <a:t>on</a:t>
            </a:r>
            <a:r>
              <a:rPr lang="es-ES" sz="1400" b="1" strike="noStrike" spc="-1" dirty="0" smtClean="0">
                <a:solidFill>
                  <a:srgbClr val="000000"/>
                </a:solidFill>
                <a:uFill>
                  <a:solidFill>
                    <a:srgbClr val="FFFFFF"/>
                  </a:solidFill>
                </a:uFill>
                <a:latin typeface="Calibri"/>
              </a:rPr>
              <a:t> AF </a:t>
            </a:r>
            <a:r>
              <a:rPr lang="es-ES" sz="1400" b="1" strike="noStrike" spc="-1" dirty="0" err="1" smtClean="0">
                <a:solidFill>
                  <a:srgbClr val="000000"/>
                </a:solidFill>
                <a:uFill>
                  <a:solidFill>
                    <a:srgbClr val="FFFFFF"/>
                  </a:solidFill>
                </a:uFill>
                <a:latin typeface="Calibri"/>
              </a:rPr>
              <a:t>management</a:t>
            </a:r>
            <a:r>
              <a:rPr lang="es-ES" sz="1400" b="1" strike="noStrike" spc="-1" dirty="0" smtClean="0">
                <a:solidFill>
                  <a:srgbClr val="000000"/>
                </a:solidFill>
                <a:uFill>
                  <a:solidFill>
                    <a:srgbClr val="FFFFFF"/>
                  </a:solidFill>
                </a:uFill>
                <a:latin typeface="Calibri"/>
              </a:rPr>
              <a:t>. </a:t>
            </a:r>
            <a:r>
              <a:rPr lang="en-US" sz="1400" b="1" spc="-1" dirty="0" err="1" smtClean="0">
                <a:solidFill>
                  <a:srgbClr val="000000"/>
                </a:solidFill>
                <a:uFill>
                  <a:solidFill>
                    <a:srgbClr val="FFFFFF"/>
                  </a:solidFill>
                </a:uFill>
              </a:rPr>
              <a:t>Eur</a:t>
            </a:r>
            <a:r>
              <a:rPr lang="en-US" sz="1400" b="1" spc="-1" dirty="0" smtClean="0">
                <a:solidFill>
                  <a:srgbClr val="000000"/>
                </a:solidFill>
                <a:uFill>
                  <a:solidFill>
                    <a:srgbClr val="FFFFFF"/>
                  </a:solidFill>
                </a:uFill>
              </a:rPr>
              <a:t> </a:t>
            </a:r>
            <a:r>
              <a:rPr lang="en-US" sz="1400" b="1" spc="-1" dirty="0">
                <a:solidFill>
                  <a:srgbClr val="000000"/>
                </a:solidFill>
                <a:uFill>
                  <a:solidFill>
                    <a:srgbClr val="FFFFFF"/>
                  </a:solidFill>
                </a:uFill>
              </a:rPr>
              <a:t>Heart </a:t>
            </a:r>
            <a:r>
              <a:rPr lang="en-US" sz="1400" b="1" spc="-1" dirty="0" smtClean="0">
                <a:solidFill>
                  <a:srgbClr val="000000"/>
                </a:solidFill>
                <a:uFill>
                  <a:solidFill>
                    <a:srgbClr val="FFFFFF"/>
                  </a:solidFill>
                </a:uFill>
              </a:rPr>
              <a:t>J 2020;42:373-498</a:t>
            </a:r>
            <a:endParaRPr lang="es-ES" sz="1800" b="0" strike="noStrike" spc="-1" dirty="0">
              <a:solidFill>
                <a:srgbClr val="000000"/>
              </a:solidFill>
              <a:uFill>
                <a:solidFill>
                  <a:srgbClr val="FFFFFF"/>
                </a:solidFill>
              </a:uFill>
              <a:latin typeface="Calibri"/>
            </a:endParaRPr>
          </a:p>
        </p:txBody>
      </p:sp>
      <p:sp>
        <p:nvSpPr>
          <p:cNvPr id="3" name="Rectángulo 2"/>
          <p:cNvSpPr/>
          <p:nvPr/>
        </p:nvSpPr>
        <p:spPr>
          <a:xfrm>
            <a:off x="579797" y="2431534"/>
            <a:ext cx="2602865" cy="1200329"/>
          </a:xfrm>
          <a:prstGeom prst="rect">
            <a:avLst/>
          </a:prstGeom>
        </p:spPr>
        <p:txBody>
          <a:bodyPr wrap="square">
            <a:spAutoFit/>
          </a:bodyPr>
          <a:lstStyle/>
          <a:p>
            <a:r>
              <a:rPr lang="en-US" sz="2400" b="1" dirty="0">
                <a:solidFill>
                  <a:srgbClr val="E60033"/>
                </a:solidFill>
                <a:latin typeface="AdvP3E7259"/>
              </a:rPr>
              <a:t>Atrial fibrillation and chronic kidney disease</a:t>
            </a:r>
            <a:endParaRPr lang="es-ES" sz="2400" b="1" dirty="0"/>
          </a:p>
        </p:txBody>
      </p:sp>
      <p:pic>
        <p:nvPicPr>
          <p:cNvPr id="4" name="Imagen 3"/>
          <p:cNvPicPr>
            <a:picLocks noChangeAspect="1"/>
          </p:cNvPicPr>
          <p:nvPr/>
        </p:nvPicPr>
        <p:blipFill>
          <a:blip r:embed="rId3"/>
          <a:stretch>
            <a:fillRect/>
          </a:stretch>
        </p:blipFill>
        <p:spPr>
          <a:xfrm>
            <a:off x="3182662" y="111938"/>
            <a:ext cx="9043357" cy="6301562"/>
          </a:xfrm>
          <a:prstGeom prst="rect">
            <a:avLst/>
          </a:prstGeom>
        </p:spPr>
      </p:pic>
    </p:spTree>
    <p:extLst>
      <p:ext uri="{BB962C8B-B14F-4D97-AF65-F5344CB8AC3E}">
        <p14:creationId xmlns:p14="http://schemas.microsoft.com/office/powerpoint/2010/main" val="225127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2"/>
          <p:cNvPicPr/>
          <p:nvPr/>
        </p:nvPicPr>
        <p:blipFill>
          <a:blip r:embed="rId3"/>
          <a:stretch/>
        </p:blipFill>
        <p:spPr>
          <a:xfrm>
            <a:off x="0" y="0"/>
            <a:ext cx="6704487" cy="1999800"/>
          </a:xfrm>
          <a:prstGeom prst="rect">
            <a:avLst/>
          </a:prstGeom>
          <a:ln w="9360">
            <a:noFill/>
          </a:ln>
        </p:spPr>
      </p:pic>
      <p:sp>
        <p:nvSpPr>
          <p:cNvPr id="231" name="CustomShape 1"/>
          <p:cNvSpPr/>
          <p:nvPr/>
        </p:nvSpPr>
        <p:spPr>
          <a:xfrm>
            <a:off x="7989879" y="6551280"/>
            <a:ext cx="3845739"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Olesen  JB. N Engl J Med 2012;367:625-35. </a:t>
            </a:r>
            <a:endParaRPr lang="es-ES" sz="1800" b="0" strike="noStrike" spc="-1">
              <a:solidFill>
                <a:srgbClr val="000000"/>
              </a:solidFill>
              <a:uFill>
                <a:solidFill>
                  <a:srgbClr val="FFFFFF"/>
                </a:solidFill>
              </a:uFill>
              <a:latin typeface="Calibri"/>
            </a:endParaRPr>
          </a:p>
        </p:txBody>
      </p:sp>
      <p:pic>
        <p:nvPicPr>
          <p:cNvPr id="232" name="Picture 4"/>
          <p:cNvPicPr/>
          <p:nvPr/>
        </p:nvPicPr>
        <p:blipFill>
          <a:blip r:embed="rId4"/>
          <a:stretch/>
        </p:blipFill>
        <p:spPr>
          <a:xfrm>
            <a:off x="952076" y="571320"/>
            <a:ext cx="6952854" cy="3598200"/>
          </a:xfrm>
          <a:prstGeom prst="rect">
            <a:avLst/>
          </a:prstGeom>
          <a:ln w="9360">
            <a:noFill/>
          </a:ln>
        </p:spPr>
      </p:pic>
      <p:pic>
        <p:nvPicPr>
          <p:cNvPr id="233" name="Picture 5"/>
          <p:cNvPicPr/>
          <p:nvPr/>
        </p:nvPicPr>
        <p:blipFill>
          <a:blip r:embed="rId5"/>
          <a:stretch/>
        </p:blipFill>
        <p:spPr>
          <a:xfrm>
            <a:off x="0" y="2143080"/>
            <a:ext cx="12224008" cy="2078280"/>
          </a:xfrm>
          <a:prstGeom prst="rect">
            <a:avLst/>
          </a:prstGeom>
          <a:ln w="9360">
            <a:noFill/>
          </a:ln>
        </p:spPr>
      </p:pic>
      <p:pic>
        <p:nvPicPr>
          <p:cNvPr id="234" name="Picture 6"/>
          <p:cNvPicPr/>
          <p:nvPr/>
        </p:nvPicPr>
        <p:blipFill>
          <a:blip r:embed="rId6"/>
          <a:stretch/>
        </p:blipFill>
        <p:spPr>
          <a:xfrm>
            <a:off x="0" y="4286160"/>
            <a:ext cx="12130780" cy="1999800"/>
          </a:xfrm>
          <a:prstGeom prst="rect">
            <a:avLst/>
          </a:prstGeom>
          <a:ln w="9360">
            <a:noFill/>
          </a:ln>
        </p:spPr>
      </p:pic>
      <p:sp>
        <p:nvSpPr>
          <p:cNvPr id="2" name="CuadroTexto 1"/>
          <p:cNvSpPr txBox="1"/>
          <p:nvPr/>
        </p:nvSpPr>
        <p:spPr>
          <a:xfrm>
            <a:off x="8979107" y="914400"/>
            <a:ext cx="2248525" cy="369332"/>
          </a:xfrm>
          <a:prstGeom prst="rect">
            <a:avLst/>
          </a:prstGeom>
          <a:noFill/>
        </p:spPr>
        <p:txBody>
          <a:bodyPr wrap="square" rtlCol="0">
            <a:spAutoFit/>
          </a:bodyPr>
          <a:lstStyle/>
          <a:p>
            <a:r>
              <a:rPr lang="es-ES" dirty="0" smtClean="0"/>
              <a:t>N=132.372 pacientes</a:t>
            </a:r>
            <a:endParaRPr lang="es-ES" dirty="0"/>
          </a:p>
        </p:txBody>
      </p:sp>
    </p:spTree>
    <p:extLst>
      <p:ext uri="{BB962C8B-B14F-4D97-AF65-F5344CB8AC3E}">
        <p14:creationId xmlns:p14="http://schemas.microsoft.com/office/powerpoint/2010/main" val="188372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icture 2"/>
          <p:cNvPicPr/>
          <p:nvPr/>
        </p:nvPicPr>
        <p:blipFill>
          <a:blip r:embed="rId3"/>
          <a:stretch/>
        </p:blipFill>
        <p:spPr>
          <a:xfrm>
            <a:off x="2571505" y="0"/>
            <a:ext cx="7151549" cy="6857640"/>
          </a:xfrm>
          <a:prstGeom prst="rect">
            <a:avLst/>
          </a:prstGeom>
          <a:ln w="9360">
            <a:noFill/>
          </a:ln>
        </p:spPr>
      </p:pic>
      <p:sp>
        <p:nvSpPr>
          <p:cNvPr id="3" name="CuadroTexto 2"/>
          <p:cNvSpPr txBox="1"/>
          <p:nvPr/>
        </p:nvSpPr>
        <p:spPr>
          <a:xfrm>
            <a:off x="194871" y="2953062"/>
            <a:ext cx="2248525" cy="369332"/>
          </a:xfrm>
          <a:prstGeom prst="rect">
            <a:avLst/>
          </a:prstGeom>
          <a:noFill/>
        </p:spPr>
        <p:txBody>
          <a:bodyPr wrap="square" rtlCol="0">
            <a:spAutoFit/>
          </a:bodyPr>
          <a:lstStyle/>
          <a:p>
            <a:r>
              <a:rPr lang="es-ES" dirty="0" smtClean="0"/>
              <a:t>N=154.259 pacientes</a:t>
            </a:r>
            <a:endParaRPr lang="es-ES" dirty="0"/>
          </a:p>
        </p:txBody>
      </p:sp>
    </p:spTree>
    <p:extLst>
      <p:ext uri="{BB962C8B-B14F-4D97-AF65-F5344CB8AC3E}">
        <p14:creationId xmlns:p14="http://schemas.microsoft.com/office/powerpoint/2010/main" val="173938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12605" y="1534312"/>
            <a:ext cx="9793480" cy="4401205"/>
          </a:xfrm>
          <a:prstGeom prst="rect">
            <a:avLst/>
          </a:prstGeom>
        </p:spPr>
        <p:txBody>
          <a:bodyPr wrap="square">
            <a:spAutoFit/>
          </a:bodyPr>
          <a:lstStyle/>
          <a:p>
            <a:pPr marL="457200" indent="-457200">
              <a:buAutoNum type="arabicPeriod"/>
            </a:pPr>
            <a:r>
              <a:rPr lang="es-ES" sz="2000" dirty="0" smtClean="0">
                <a:latin typeface="TimesNewRomanPSMT"/>
              </a:rPr>
              <a:t>Anticoagulación </a:t>
            </a:r>
            <a:r>
              <a:rPr lang="es-ES" sz="2000" dirty="0">
                <a:latin typeface="TimesNewRomanPSMT"/>
              </a:rPr>
              <a:t>en el paciente frágil y anciano con fibrilación auricular </a:t>
            </a:r>
            <a:endParaRPr lang="es-ES" sz="2000" dirty="0" smtClean="0">
              <a:latin typeface="TimesNewRomanPSMT"/>
            </a:endParaRPr>
          </a:p>
          <a:p>
            <a:r>
              <a:rPr lang="es-ES" sz="2000" dirty="0" smtClean="0">
                <a:latin typeface="TimesNewRomanPSMT"/>
              </a:rPr>
              <a:t>¿</a:t>
            </a:r>
            <a:r>
              <a:rPr lang="es-ES" sz="2000" dirty="0">
                <a:latin typeface="TimesNewRomanPSMT"/>
              </a:rPr>
              <a:t>qué fármaco y qué </a:t>
            </a:r>
            <a:r>
              <a:rPr lang="es-ES" sz="2000" dirty="0" smtClean="0">
                <a:latin typeface="TimesNewRomanPSMT"/>
              </a:rPr>
              <a:t>dosis usar?</a:t>
            </a:r>
          </a:p>
          <a:p>
            <a:endParaRPr lang="es-ES" sz="2000" dirty="0">
              <a:latin typeface="TimesNewRomanPSMT"/>
            </a:endParaRPr>
          </a:p>
          <a:p>
            <a:r>
              <a:rPr lang="es-ES" sz="2000" dirty="0">
                <a:latin typeface="TimesNewRomanPSMT"/>
              </a:rPr>
              <a:t>2. ¿Cuándo no deberíamos </a:t>
            </a:r>
            <a:r>
              <a:rPr lang="es-ES" sz="2000" dirty="0" err="1">
                <a:latin typeface="TimesNewRomanPSMT"/>
              </a:rPr>
              <a:t>anticoagular</a:t>
            </a:r>
            <a:r>
              <a:rPr lang="es-ES" sz="2000" dirty="0">
                <a:latin typeface="TimesNewRomanPSMT"/>
              </a:rPr>
              <a:t> una fibrilación auricular</a:t>
            </a:r>
            <a:r>
              <a:rPr lang="es-ES" sz="2000" dirty="0" smtClean="0">
                <a:latin typeface="TimesNewRomanPSMT"/>
              </a:rPr>
              <a:t>?</a:t>
            </a:r>
          </a:p>
          <a:p>
            <a:endParaRPr lang="es-ES" sz="2000" dirty="0">
              <a:latin typeface="TimesNewRomanPSMT"/>
            </a:endParaRPr>
          </a:p>
          <a:p>
            <a:r>
              <a:rPr lang="es-ES" sz="2000" dirty="0">
                <a:latin typeface="TimesNewRomanPSMT"/>
              </a:rPr>
              <a:t>3. Fibrilación auricular e insuficiencia renal… ¿</a:t>
            </a:r>
            <a:r>
              <a:rPr lang="es-ES" sz="2000" dirty="0" err="1">
                <a:latin typeface="TimesNewRomanPSMT"/>
              </a:rPr>
              <a:t>anticoagular</a:t>
            </a:r>
            <a:r>
              <a:rPr lang="es-ES" sz="2000" dirty="0">
                <a:latin typeface="TimesNewRomanPSMT"/>
              </a:rPr>
              <a:t> o no </a:t>
            </a:r>
            <a:r>
              <a:rPr lang="es-ES" sz="2000" dirty="0" err="1">
                <a:latin typeface="TimesNewRomanPSMT"/>
              </a:rPr>
              <a:t>anticoagular</a:t>
            </a:r>
            <a:r>
              <a:rPr lang="es-ES" sz="2000" dirty="0" smtClean="0">
                <a:latin typeface="TimesNewRomanPSMT"/>
              </a:rPr>
              <a:t>?</a:t>
            </a:r>
          </a:p>
          <a:p>
            <a:endParaRPr lang="es-ES" sz="2000" dirty="0">
              <a:latin typeface="TimesNewRomanPSMT"/>
            </a:endParaRPr>
          </a:p>
          <a:p>
            <a:r>
              <a:rPr lang="es-ES" sz="2000" dirty="0">
                <a:latin typeface="TimesNewRomanPSMT"/>
              </a:rPr>
              <a:t>4. Fibrilación auricular y procedimientos invasivos o quirúrgicos ¿hay que suspender </a:t>
            </a:r>
            <a:r>
              <a:rPr lang="es-ES" sz="2000" dirty="0" smtClean="0">
                <a:latin typeface="TimesNewRomanPSMT"/>
              </a:rPr>
              <a:t>la anticoagulación </a:t>
            </a:r>
            <a:r>
              <a:rPr lang="es-ES" sz="2000" dirty="0">
                <a:latin typeface="TimesNewRomanPSMT"/>
              </a:rPr>
              <a:t>siempre? ¿cuánto tiempo? ¿hay que usar terapia puente</a:t>
            </a:r>
            <a:r>
              <a:rPr lang="es-ES" sz="2000" dirty="0" smtClean="0">
                <a:latin typeface="TimesNewRomanPSMT"/>
              </a:rPr>
              <a:t>?</a:t>
            </a:r>
          </a:p>
          <a:p>
            <a:endParaRPr lang="es-ES" sz="2000" dirty="0">
              <a:latin typeface="TimesNewRomanPSMT"/>
            </a:endParaRPr>
          </a:p>
          <a:p>
            <a:r>
              <a:rPr lang="es-ES" sz="2000" dirty="0">
                <a:latin typeface="TimesNewRomanPSMT"/>
              </a:rPr>
              <a:t>5. Anticoagulación y cardiopatía estructural ¿antagonistas de la vitamina K o </a:t>
            </a:r>
            <a:r>
              <a:rPr lang="es-ES" sz="2000" dirty="0" smtClean="0">
                <a:latin typeface="TimesNewRomanPSMT"/>
              </a:rPr>
              <a:t>anticoagulantes directos?</a:t>
            </a:r>
          </a:p>
          <a:p>
            <a:endParaRPr lang="es-ES" sz="2000" dirty="0">
              <a:latin typeface="TimesNewRomanPSMT"/>
            </a:endParaRPr>
          </a:p>
          <a:p>
            <a:r>
              <a:rPr lang="es-ES" sz="2000" dirty="0">
                <a:latin typeface="TimesNewRomanPSMT"/>
              </a:rPr>
              <a:t>6. ¿Qué hacer ante un proceso hemorrágico? ¿Supresión o continuación?</a:t>
            </a:r>
            <a:endParaRPr lang="es-ES" sz="2000" dirty="0"/>
          </a:p>
        </p:txBody>
      </p:sp>
      <p:sp>
        <p:nvSpPr>
          <p:cNvPr id="2" name="Rectángulo 1"/>
          <p:cNvSpPr/>
          <p:nvPr/>
        </p:nvSpPr>
        <p:spPr>
          <a:xfrm>
            <a:off x="2355655" y="646412"/>
            <a:ext cx="7415171" cy="584775"/>
          </a:xfrm>
          <a:prstGeom prst="rect">
            <a:avLst/>
          </a:prstGeom>
        </p:spPr>
        <p:txBody>
          <a:bodyPr wrap="none">
            <a:spAutoFit/>
          </a:bodyPr>
          <a:lstStyle/>
          <a:p>
            <a:r>
              <a:rPr lang="es-ES" sz="3200" b="1" dirty="0"/>
              <a:t>Anticoagulación en la FANV: casos clínicos.</a:t>
            </a:r>
          </a:p>
        </p:txBody>
      </p:sp>
    </p:spTree>
    <p:extLst>
      <p:ext uri="{BB962C8B-B14F-4D97-AF65-F5344CB8AC3E}">
        <p14:creationId xmlns:p14="http://schemas.microsoft.com/office/powerpoint/2010/main" val="164806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1"/>
          <p:cNvPicPr/>
          <p:nvPr/>
        </p:nvPicPr>
        <p:blipFill>
          <a:blip r:embed="rId3"/>
          <a:stretch/>
        </p:blipFill>
        <p:spPr>
          <a:xfrm>
            <a:off x="0" y="0"/>
            <a:ext cx="7456789" cy="2071440"/>
          </a:xfrm>
          <a:prstGeom prst="rect">
            <a:avLst/>
          </a:prstGeom>
          <a:ln w="9360">
            <a:noFill/>
          </a:ln>
        </p:spPr>
      </p:pic>
      <p:sp>
        <p:nvSpPr>
          <p:cNvPr id="4" name="CuadroTexto 3"/>
          <p:cNvSpPr txBox="1"/>
          <p:nvPr/>
        </p:nvSpPr>
        <p:spPr>
          <a:xfrm>
            <a:off x="8979107" y="914400"/>
            <a:ext cx="2248525" cy="369332"/>
          </a:xfrm>
          <a:prstGeom prst="rect">
            <a:avLst/>
          </a:prstGeom>
          <a:noFill/>
        </p:spPr>
        <p:txBody>
          <a:bodyPr wrap="square" rtlCol="0">
            <a:spAutoFit/>
          </a:bodyPr>
          <a:lstStyle/>
          <a:p>
            <a:r>
              <a:rPr lang="es-ES" dirty="0" smtClean="0"/>
              <a:t>N=307.351 pacientes</a:t>
            </a:r>
            <a:endParaRPr lang="es-ES" dirty="0"/>
          </a:p>
        </p:txBody>
      </p:sp>
      <p:pic>
        <p:nvPicPr>
          <p:cNvPr id="237" name="Picture 2"/>
          <p:cNvPicPr/>
          <p:nvPr/>
        </p:nvPicPr>
        <p:blipFill>
          <a:blip r:embed="rId4"/>
          <a:stretch/>
        </p:blipFill>
        <p:spPr>
          <a:xfrm>
            <a:off x="771678" y="454043"/>
            <a:ext cx="11097355" cy="6293160"/>
          </a:xfrm>
          <a:prstGeom prst="rect">
            <a:avLst/>
          </a:prstGeom>
          <a:ln w="9360">
            <a:noFill/>
          </a:ln>
        </p:spPr>
      </p:pic>
    </p:spTree>
    <p:extLst>
      <p:ext uri="{BB962C8B-B14F-4D97-AF65-F5344CB8AC3E}">
        <p14:creationId xmlns:p14="http://schemas.microsoft.com/office/powerpoint/2010/main" val="5495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1"/>
          <p:cNvPicPr/>
          <p:nvPr/>
        </p:nvPicPr>
        <p:blipFill>
          <a:blip r:embed="rId3"/>
          <a:stretch/>
        </p:blipFill>
        <p:spPr>
          <a:xfrm>
            <a:off x="0" y="714240"/>
            <a:ext cx="9048141" cy="2116800"/>
          </a:xfrm>
          <a:prstGeom prst="rect">
            <a:avLst/>
          </a:prstGeom>
          <a:ln w="9360">
            <a:noFill/>
          </a:ln>
        </p:spPr>
      </p:pic>
      <p:pic>
        <p:nvPicPr>
          <p:cNvPr id="239" name="Picture 2"/>
          <p:cNvPicPr/>
          <p:nvPr/>
        </p:nvPicPr>
        <p:blipFill>
          <a:blip r:embed="rId4"/>
          <a:stretch/>
        </p:blipFill>
        <p:spPr>
          <a:xfrm>
            <a:off x="0" y="3429000"/>
            <a:ext cx="12190892" cy="2214360"/>
          </a:xfrm>
          <a:prstGeom prst="rect">
            <a:avLst/>
          </a:prstGeom>
          <a:ln w="9360">
            <a:noFill/>
          </a:ln>
        </p:spPr>
      </p:pic>
      <p:sp>
        <p:nvSpPr>
          <p:cNvPr id="240" name="CustomShape 1"/>
          <p:cNvSpPr/>
          <p:nvPr/>
        </p:nvSpPr>
        <p:spPr>
          <a:xfrm>
            <a:off x="8255525" y="6551280"/>
            <a:ext cx="3565336"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Shah M. Circulation 2014;129:1196-203. </a:t>
            </a:r>
            <a:endParaRPr lang="es-ES" sz="18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922234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
          <p:cNvPicPr/>
          <p:nvPr/>
        </p:nvPicPr>
        <p:blipFill>
          <a:blip r:embed="rId2"/>
          <a:stretch/>
        </p:blipFill>
        <p:spPr>
          <a:xfrm>
            <a:off x="489176" y="85680"/>
            <a:ext cx="10939335" cy="6343200"/>
          </a:xfrm>
          <a:prstGeom prst="rect">
            <a:avLst/>
          </a:prstGeom>
          <a:ln w="9360">
            <a:noFill/>
          </a:ln>
        </p:spPr>
      </p:pic>
      <p:sp>
        <p:nvSpPr>
          <p:cNvPr id="229" name="CustomShape 1"/>
          <p:cNvSpPr/>
          <p:nvPr/>
        </p:nvSpPr>
        <p:spPr>
          <a:xfrm>
            <a:off x="7619487" y="6550200"/>
            <a:ext cx="4571405"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1" strike="noStrike" spc="-1">
                <a:solidFill>
                  <a:srgbClr val="000000"/>
                </a:solidFill>
                <a:uFill>
                  <a:solidFill>
                    <a:srgbClr val="FFFFFF"/>
                  </a:solidFill>
                </a:uFill>
                <a:latin typeface="Calibri"/>
              </a:rPr>
              <a:t>Chan KE. J Am Coll Cardiol 2016;67:2888-99</a:t>
            </a:r>
            <a:endParaRPr lang="es-ES" sz="18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337478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Picture 1"/>
          <p:cNvPicPr/>
          <p:nvPr/>
        </p:nvPicPr>
        <p:blipFill>
          <a:blip r:embed="rId3"/>
          <a:srcRect r="4088"/>
          <a:stretch/>
        </p:blipFill>
        <p:spPr>
          <a:xfrm>
            <a:off x="0" y="0"/>
            <a:ext cx="12191252" cy="4005000"/>
          </a:xfrm>
          <a:prstGeom prst="rect">
            <a:avLst/>
          </a:prstGeom>
          <a:ln w="9360">
            <a:noFill/>
          </a:ln>
        </p:spPr>
      </p:pic>
      <p:sp>
        <p:nvSpPr>
          <p:cNvPr id="286" name="CustomShape 1"/>
          <p:cNvSpPr/>
          <p:nvPr/>
        </p:nvSpPr>
        <p:spPr>
          <a:xfrm>
            <a:off x="8479416" y="6551280"/>
            <a:ext cx="3359442"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Hijazi Z. Circulation 2014;129:961-70. </a:t>
            </a:r>
            <a:endParaRPr lang="es-ES" sz="1800" b="0" strike="noStrike" spc="-1">
              <a:solidFill>
                <a:srgbClr val="000000"/>
              </a:solidFill>
              <a:uFill>
                <a:solidFill>
                  <a:srgbClr val="FFFFFF"/>
                </a:solidFill>
              </a:uFill>
              <a:latin typeface="Calibri"/>
            </a:endParaRPr>
          </a:p>
        </p:txBody>
      </p:sp>
      <p:pic>
        <p:nvPicPr>
          <p:cNvPr id="287" name="Picture 4"/>
          <p:cNvPicPr/>
          <p:nvPr/>
        </p:nvPicPr>
        <p:blipFill>
          <a:blip r:embed="rId4"/>
          <a:stretch/>
        </p:blipFill>
        <p:spPr>
          <a:xfrm>
            <a:off x="190415" y="214200"/>
            <a:ext cx="5809643" cy="6413040"/>
          </a:xfrm>
          <a:prstGeom prst="rect">
            <a:avLst/>
          </a:prstGeom>
          <a:ln w="9360">
            <a:noFill/>
          </a:ln>
        </p:spPr>
      </p:pic>
      <p:pic>
        <p:nvPicPr>
          <p:cNvPr id="288" name="Picture 5"/>
          <p:cNvPicPr/>
          <p:nvPr/>
        </p:nvPicPr>
        <p:blipFill>
          <a:blip r:embed="rId5"/>
          <a:stretch/>
        </p:blipFill>
        <p:spPr>
          <a:xfrm>
            <a:off x="6190834" y="214200"/>
            <a:ext cx="5714256" cy="6278040"/>
          </a:xfrm>
          <a:prstGeom prst="rect">
            <a:avLst/>
          </a:prstGeom>
          <a:ln w="9360">
            <a:noFill/>
          </a:ln>
        </p:spPr>
      </p:pic>
    </p:spTree>
    <p:extLst>
      <p:ext uri="{BB962C8B-B14F-4D97-AF65-F5344CB8AC3E}">
        <p14:creationId xmlns:p14="http://schemas.microsoft.com/office/powerpoint/2010/main" val="312520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
          <p:cNvPicPr/>
          <p:nvPr/>
        </p:nvPicPr>
        <p:blipFill>
          <a:blip r:embed="rId3"/>
          <a:stretch/>
        </p:blipFill>
        <p:spPr>
          <a:xfrm>
            <a:off x="0" y="0"/>
            <a:ext cx="5143010" cy="1776600"/>
          </a:xfrm>
          <a:prstGeom prst="rect">
            <a:avLst/>
          </a:prstGeom>
          <a:ln w="9360">
            <a:noFill/>
          </a:ln>
        </p:spPr>
      </p:pic>
      <p:pic>
        <p:nvPicPr>
          <p:cNvPr id="152" name="Picture 2"/>
          <p:cNvPicPr/>
          <p:nvPr/>
        </p:nvPicPr>
        <p:blipFill>
          <a:blip r:embed="rId4"/>
          <a:stretch/>
        </p:blipFill>
        <p:spPr>
          <a:xfrm>
            <a:off x="1131693" y="2462872"/>
            <a:ext cx="10678729" cy="2552400"/>
          </a:xfrm>
          <a:prstGeom prst="rect">
            <a:avLst/>
          </a:prstGeom>
          <a:ln w="9360">
            <a:noFill/>
          </a:ln>
        </p:spPr>
      </p:pic>
      <p:pic>
        <p:nvPicPr>
          <p:cNvPr id="153" name="Picture 3"/>
          <p:cNvPicPr/>
          <p:nvPr/>
        </p:nvPicPr>
        <p:blipFill>
          <a:blip r:embed="rId5"/>
          <a:stretch/>
        </p:blipFill>
        <p:spPr>
          <a:xfrm>
            <a:off x="380830" y="2462872"/>
            <a:ext cx="816014" cy="2571480"/>
          </a:xfrm>
          <a:prstGeom prst="rect">
            <a:avLst/>
          </a:prstGeom>
          <a:ln w="9360">
            <a:noFill/>
          </a:ln>
        </p:spPr>
      </p:pic>
      <p:pic>
        <p:nvPicPr>
          <p:cNvPr id="154" name="Picture 5"/>
          <p:cNvPicPr/>
          <p:nvPr/>
        </p:nvPicPr>
        <p:blipFill>
          <a:blip r:embed="rId6"/>
          <a:stretch/>
        </p:blipFill>
        <p:spPr>
          <a:xfrm>
            <a:off x="2190315" y="1000080"/>
            <a:ext cx="7320726" cy="5146200"/>
          </a:xfrm>
          <a:prstGeom prst="rect">
            <a:avLst/>
          </a:prstGeom>
          <a:ln w="9360">
            <a:noFill/>
          </a:ln>
        </p:spPr>
      </p:pic>
      <p:sp>
        <p:nvSpPr>
          <p:cNvPr id="155" name="CustomShape 1"/>
          <p:cNvSpPr/>
          <p:nvPr/>
        </p:nvSpPr>
        <p:spPr>
          <a:xfrm>
            <a:off x="7914289" y="6551280"/>
            <a:ext cx="3932488"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Hohnloser SH. Eur Heart J 2012;33:2821-30. </a:t>
            </a:r>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72807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7567294" y="6551280"/>
            <a:ext cx="4253926"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Bohula EA. Circulation. 2016 Jul 5;134(1):24-36. </a:t>
            </a:r>
            <a:endParaRPr lang="es-ES" sz="1800" b="0" strike="noStrike" spc="-1">
              <a:solidFill>
                <a:srgbClr val="000000"/>
              </a:solidFill>
              <a:uFill>
                <a:solidFill>
                  <a:srgbClr val="FFFFFF"/>
                </a:solidFill>
              </a:uFill>
              <a:latin typeface="Calibri"/>
            </a:endParaRPr>
          </a:p>
        </p:txBody>
      </p:sp>
      <p:pic>
        <p:nvPicPr>
          <p:cNvPr id="272" name="Picture 2"/>
          <p:cNvPicPr/>
          <p:nvPr/>
        </p:nvPicPr>
        <p:blipFill>
          <a:blip r:embed="rId3"/>
          <a:stretch/>
        </p:blipFill>
        <p:spPr>
          <a:xfrm>
            <a:off x="0" y="0"/>
            <a:ext cx="11949724" cy="1609200"/>
          </a:xfrm>
          <a:prstGeom prst="rect">
            <a:avLst/>
          </a:prstGeom>
          <a:ln w="9360">
            <a:noFill/>
          </a:ln>
        </p:spPr>
      </p:pic>
      <p:pic>
        <p:nvPicPr>
          <p:cNvPr id="273" name="Picture 3"/>
          <p:cNvPicPr/>
          <p:nvPr/>
        </p:nvPicPr>
        <p:blipFill>
          <a:blip r:embed="rId4"/>
          <a:srcRect b="2221"/>
          <a:stretch/>
        </p:blipFill>
        <p:spPr>
          <a:xfrm>
            <a:off x="0" y="1357200"/>
            <a:ext cx="11810062" cy="4714560"/>
          </a:xfrm>
          <a:prstGeom prst="rect">
            <a:avLst/>
          </a:prstGeom>
          <a:ln w="9360">
            <a:noFill/>
          </a:ln>
        </p:spPr>
      </p:pic>
    </p:spTree>
    <p:extLst>
      <p:ext uri="{BB962C8B-B14F-4D97-AF65-F5344CB8AC3E}">
        <p14:creationId xmlns:p14="http://schemas.microsoft.com/office/powerpoint/2010/main" val="166273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4"/>
          <p:cNvPicPr/>
          <p:nvPr/>
        </p:nvPicPr>
        <p:blipFill>
          <a:blip r:embed="rId3"/>
          <a:stretch/>
        </p:blipFill>
        <p:spPr>
          <a:xfrm>
            <a:off x="285443" y="0"/>
            <a:ext cx="11905449" cy="2617200"/>
          </a:xfrm>
          <a:prstGeom prst="rect">
            <a:avLst/>
          </a:prstGeom>
          <a:ln w="9360">
            <a:noFill/>
          </a:ln>
        </p:spPr>
      </p:pic>
      <p:pic>
        <p:nvPicPr>
          <p:cNvPr id="283" name="Picture 3"/>
          <p:cNvPicPr/>
          <p:nvPr/>
        </p:nvPicPr>
        <p:blipFill>
          <a:blip r:embed="rId4"/>
          <a:stretch/>
        </p:blipFill>
        <p:spPr>
          <a:xfrm>
            <a:off x="666633" y="428760"/>
            <a:ext cx="10870224" cy="6004800"/>
          </a:xfrm>
          <a:prstGeom prst="rect">
            <a:avLst/>
          </a:prstGeom>
          <a:ln w="9360">
            <a:noFill/>
          </a:ln>
        </p:spPr>
      </p:pic>
      <p:sp>
        <p:nvSpPr>
          <p:cNvPr id="284" name="CustomShape 1"/>
          <p:cNvSpPr/>
          <p:nvPr/>
        </p:nvSpPr>
        <p:spPr>
          <a:xfrm>
            <a:off x="7807743" y="6551280"/>
            <a:ext cx="4001239"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Lindner SM. Circulation 2017;135:1001-1003. </a:t>
            </a:r>
            <a:endParaRPr lang="es-ES" sz="18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27659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
          <p:cNvPicPr/>
          <p:nvPr/>
        </p:nvPicPr>
        <p:blipFill>
          <a:blip r:embed="rId3"/>
          <a:stretch/>
        </p:blipFill>
        <p:spPr>
          <a:xfrm>
            <a:off x="0" y="2160"/>
            <a:ext cx="7880454" cy="2562480"/>
          </a:xfrm>
          <a:prstGeom prst="rect">
            <a:avLst/>
          </a:prstGeom>
          <a:ln>
            <a:noFill/>
          </a:ln>
        </p:spPr>
      </p:pic>
      <p:pic>
        <p:nvPicPr>
          <p:cNvPr id="213" name="Picture 3"/>
          <p:cNvPicPr/>
          <p:nvPr/>
        </p:nvPicPr>
        <p:blipFill>
          <a:blip r:embed="rId4"/>
          <a:stretch/>
        </p:blipFill>
        <p:spPr>
          <a:xfrm>
            <a:off x="-10079" y="2709000"/>
            <a:ext cx="12152017" cy="3536640"/>
          </a:xfrm>
          <a:prstGeom prst="rect">
            <a:avLst/>
          </a:prstGeom>
          <a:ln>
            <a:noFill/>
          </a:ln>
        </p:spPr>
      </p:pic>
      <p:sp>
        <p:nvSpPr>
          <p:cNvPr id="214" name="CustomShape 1"/>
          <p:cNvSpPr/>
          <p:nvPr/>
        </p:nvSpPr>
        <p:spPr>
          <a:xfrm>
            <a:off x="8850527" y="6505560"/>
            <a:ext cx="3022886"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1400" b="1" strike="noStrike" spc="-1">
                <a:solidFill>
                  <a:srgbClr val="000000"/>
                </a:solidFill>
                <a:uFill>
                  <a:solidFill>
                    <a:srgbClr val="FFFFFF"/>
                  </a:solidFill>
                </a:uFill>
                <a:latin typeface="Calibri"/>
              </a:rPr>
              <a:t>Böhm M. JACC 2015; 65:2481–93,</a:t>
            </a:r>
            <a:endParaRPr lang="es-ES" sz="1800" b="0" strike="noStrike" spc="-1">
              <a:solidFill>
                <a:srgbClr val="000000"/>
              </a:solidFill>
              <a:uFill>
                <a:solidFill>
                  <a:srgbClr val="FFFFFF"/>
                </a:solidFill>
              </a:uFill>
              <a:latin typeface="Calibri"/>
            </a:endParaRPr>
          </a:p>
        </p:txBody>
      </p:sp>
      <p:pic>
        <p:nvPicPr>
          <p:cNvPr id="215" name="Picture 4"/>
          <p:cNvPicPr/>
          <p:nvPr/>
        </p:nvPicPr>
        <p:blipFill>
          <a:blip r:embed="rId5"/>
          <a:stretch/>
        </p:blipFill>
        <p:spPr>
          <a:xfrm>
            <a:off x="1277473" y="548640"/>
            <a:ext cx="9714055" cy="5807160"/>
          </a:xfrm>
          <a:prstGeom prst="rect">
            <a:avLst/>
          </a:prstGeom>
          <a:ln>
            <a:noFill/>
          </a:ln>
        </p:spPr>
      </p:pic>
    </p:spTree>
    <p:extLst>
      <p:ext uri="{BB962C8B-B14F-4D97-AF65-F5344CB8AC3E}">
        <p14:creationId xmlns:p14="http://schemas.microsoft.com/office/powerpoint/2010/main" val="294264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677" y="2039136"/>
            <a:ext cx="4245322" cy="311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48881"/>
            <a:ext cx="427894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0" y="6524935"/>
            <a:ext cx="3252237" cy="276999"/>
          </a:xfrm>
          <a:prstGeom prst="rect">
            <a:avLst/>
          </a:prstGeom>
          <a:solidFill>
            <a:schemeClr val="bg1"/>
          </a:solidFill>
        </p:spPr>
        <p:txBody>
          <a:bodyPr wrap="none">
            <a:spAutoFit/>
          </a:bodyPr>
          <a:lstStyle/>
          <a:p>
            <a:r>
              <a:rPr lang="en-US" sz="1200" dirty="0">
                <a:solidFill>
                  <a:srgbClr val="00498B"/>
                </a:solidFill>
                <a:latin typeface="Tahoma"/>
              </a:rPr>
              <a:t>Yao et al. J Am </a:t>
            </a:r>
            <a:r>
              <a:rPr lang="en-US" sz="1200" dirty="0" err="1">
                <a:solidFill>
                  <a:srgbClr val="00498B"/>
                </a:solidFill>
                <a:latin typeface="Tahoma"/>
              </a:rPr>
              <a:t>Coll</a:t>
            </a:r>
            <a:r>
              <a:rPr lang="en-US" sz="1200" dirty="0">
                <a:solidFill>
                  <a:srgbClr val="00498B"/>
                </a:solidFill>
                <a:latin typeface="Tahoma"/>
              </a:rPr>
              <a:t> </a:t>
            </a:r>
            <a:r>
              <a:rPr lang="en-US" sz="1200" dirty="0" err="1">
                <a:solidFill>
                  <a:srgbClr val="00498B"/>
                </a:solidFill>
                <a:latin typeface="Tahoma"/>
              </a:rPr>
              <a:t>Cardiol</a:t>
            </a:r>
            <a:r>
              <a:rPr lang="en-US" sz="1200" dirty="0">
                <a:solidFill>
                  <a:srgbClr val="00498B"/>
                </a:solidFill>
                <a:latin typeface="Tahoma"/>
              </a:rPr>
              <a:t> 2017;70:2621–32</a:t>
            </a:r>
            <a:endParaRPr lang="es-ES" sz="1200" dirty="0">
              <a:solidFill>
                <a:srgbClr val="00498B"/>
              </a:solidFill>
              <a:latin typeface="Tahoma"/>
            </a:endParaRPr>
          </a:p>
        </p:txBody>
      </p:sp>
      <p:sp>
        <p:nvSpPr>
          <p:cNvPr id="8" name="Title 1"/>
          <p:cNvSpPr txBox="1">
            <a:spLocks/>
          </p:cNvSpPr>
          <p:nvPr/>
        </p:nvSpPr>
        <p:spPr>
          <a:xfrm>
            <a:off x="1961925" y="1279484"/>
            <a:ext cx="8620292" cy="719137"/>
          </a:xfrm>
          <a:prstGeom prst="rect">
            <a:avLst/>
          </a:prstGeom>
          <a:solidFill>
            <a:schemeClr val="bg1"/>
          </a:solidFill>
        </p:spPr>
        <p:txBody>
          <a:bodyPr vert="horz" lIns="91440" tIns="45720" rIns="91440" bIns="45720" rtlCol="0">
            <a:normAutofit/>
          </a:bodyPr>
          <a:lstStyle>
            <a:lvl1pPr marL="342900" indent="-342900">
              <a:spcBef>
                <a:spcPct val="20000"/>
              </a:spcBef>
              <a:buFont typeface="Wingdings" panose="05000000000000000000" pitchFamily="2" charset="2"/>
              <a:buChar char="ü"/>
              <a:defRPr b="1" u="sng">
                <a:solidFill>
                  <a:schemeClr val="tx2"/>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altLang="en-US" sz="1600" u="none" dirty="0" err="1">
                <a:solidFill>
                  <a:srgbClr val="00498B"/>
                </a:solidFill>
                <a:latin typeface="Tahoma"/>
              </a:rPr>
              <a:t>En</a:t>
            </a:r>
            <a:r>
              <a:rPr lang="en-US" altLang="en-US" sz="1600" u="none" dirty="0">
                <a:solidFill>
                  <a:srgbClr val="00498B"/>
                </a:solidFill>
                <a:latin typeface="Tahoma"/>
              </a:rPr>
              <a:t> un </a:t>
            </a:r>
            <a:r>
              <a:rPr lang="en-US" altLang="en-US" sz="1600" dirty="0" err="1">
                <a:solidFill>
                  <a:srgbClr val="00498B"/>
                </a:solidFill>
                <a:latin typeface="Tahoma"/>
              </a:rPr>
              <a:t>estudio</a:t>
            </a:r>
            <a:r>
              <a:rPr lang="en-US" altLang="en-US" sz="1600" dirty="0">
                <a:solidFill>
                  <a:srgbClr val="00498B"/>
                </a:solidFill>
                <a:latin typeface="Tahoma"/>
              </a:rPr>
              <a:t> </a:t>
            </a:r>
            <a:r>
              <a:rPr lang="en-US" altLang="en-US" sz="1600" dirty="0" err="1">
                <a:solidFill>
                  <a:srgbClr val="00498B"/>
                </a:solidFill>
                <a:latin typeface="Tahoma"/>
              </a:rPr>
              <a:t>reciente</a:t>
            </a:r>
            <a:r>
              <a:rPr lang="en-US" altLang="en-US" sz="1600" dirty="0">
                <a:solidFill>
                  <a:srgbClr val="00498B"/>
                </a:solidFill>
                <a:latin typeface="Tahoma"/>
              </a:rPr>
              <a:t> </a:t>
            </a:r>
            <a:r>
              <a:rPr lang="en-US" altLang="en-US" sz="1600" dirty="0" err="1">
                <a:solidFill>
                  <a:srgbClr val="00498B"/>
                </a:solidFill>
                <a:latin typeface="Tahoma"/>
              </a:rPr>
              <a:t>en</a:t>
            </a:r>
            <a:r>
              <a:rPr lang="en-US" altLang="en-US" sz="1600" dirty="0">
                <a:solidFill>
                  <a:srgbClr val="00498B"/>
                </a:solidFill>
                <a:latin typeface="Tahoma"/>
              </a:rPr>
              <a:t> RWE </a:t>
            </a:r>
            <a:r>
              <a:rPr lang="en-US" altLang="en-US" sz="1600" u="none" dirty="0">
                <a:solidFill>
                  <a:srgbClr val="00498B"/>
                </a:solidFill>
                <a:latin typeface="Tahoma"/>
              </a:rPr>
              <a:t>con 9,769 </a:t>
            </a:r>
            <a:r>
              <a:rPr lang="en-US" altLang="en-US" sz="1600" u="none" dirty="0" err="1">
                <a:solidFill>
                  <a:srgbClr val="00498B"/>
                </a:solidFill>
                <a:latin typeface="Tahoma"/>
              </a:rPr>
              <a:t>pacientes</a:t>
            </a:r>
            <a:r>
              <a:rPr lang="en-US" altLang="en-US" sz="1600" u="none" dirty="0">
                <a:solidFill>
                  <a:srgbClr val="00498B"/>
                </a:solidFill>
                <a:latin typeface="Tahoma"/>
              </a:rPr>
              <a:t> se ha </a:t>
            </a:r>
            <a:r>
              <a:rPr lang="en-US" altLang="en-US" sz="1600" u="none" dirty="0" err="1">
                <a:solidFill>
                  <a:srgbClr val="00498B"/>
                </a:solidFill>
                <a:latin typeface="Tahoma"/>
              </a:rPr>
              <a:t>evidenciado</a:t>
            </a:r>
            <a:r>
              <a:rPr lang="en-US" altLang="en-US" sz="1600" u="none" dirty="0">
                <a:solidFill>
                  <a:srgbClr val="00498B"/>
                </a:solidFill>
                <a:latin typeface="Tahoma"/>
              </a:rPr>
              <a:t> </a:t>
            </a:r>
            <a:r>
              <a:rPr lang="en-US" altLang="en-US" sz="1600" u="none" dirty="0" err="1">
                <a:solidFill>
                  <a:srgbClr val="00498B"/>
                </a:solidFill>
                <a:latin typeface="Tahoma"/>
              </a:rPr>
              <a:t>menor</a:t>
            </a:r>
            <a:r>
              <a:rPr lang="en-US" altLang="en-US" sz="1600" u="none" dirty="0">
                <a:solidFill>
                  <a:srgbClr val="00498B"/>
                </a:solidFill>
                <a:latin typeface="Tahoma"/>
              </a:rPr>
              <a:t> </a:t>
            </a:r>
            <a:r>
              <a:rPr lang="en-US" altLang="en-US" sz="1600" u="none" dirty="0" err="1">
                <a:solidFill>
                  <a:srgbClr val="00498B"/>
                </a:solidFill>
                <a:latin typeface="Tahoma"/>
              </a:rPr>
              <a:t>deterioro</a:t>
            </a:r>
            <a:r>
              <a:rPr lang="en-US" altLang="en-US" sz="1600" u="none" dirty="0">
                <a:solidFill>
                  <a:srgbClr val="00498B"/>
                </a:solidFill>
                <a:latin typeface="Tahoma"/>
              </a:rPr>
              <a:t> de la </a:t>
            </a:r>
            <a:r>
              <a:rPr lang="en-US" altLang="en-US" sz="1600" u="none" dirty="0" err="1">
                <a:solidFill>
                  <a:srgbClr val="00498B"/>
                </a:solidFill>
                <a:latin typeface="Tahoma"/>
              </a:rPr>
              <a:t>función</a:t>
            </a:r>
            <a:r>
              <a:rPr lang="en-US" altLang="en-US" sz="1600" u="none" dirty="0">
                <a:solidFill>
                  <a:srgbClr val="00498B"/>
                </a:solidFill>
                <a:latin typeface="Tahoma"/>
              </a:rPr>
              <a:t> renal para </a:t>
            </a:r>
            <a:r>
              <a:rPr lang="en-US" altLang="en-US" sz="1600" u="none" dirty="0" err="1">
                <a:solidFill>
                  <a:srgbClr val="00498B"/>
                </a:solidFill>
                <a:latin typeface="Tahoma"/>
              </a:rPr>
              <a:t>los</a:t>
            </a:r>
            <a:r>
              <a:rPr lang="en-US" altLang="en-US" sz="1600" u="none" dirty="0">
                <a:solidFill>
                  <a:srgbClr val="00498B"/>
                </a:solidFill>
                <a:latin typeface="Tahoma"/>
              </a:rPr>
              <a:t> ACODs vs </a:t>
            </a:r>
            <a:r>
              <a:rPr lang="en-US" altLang="en-US" sz="1600" u="none" dirty="0" err="1">
                <a:solidFill>
                  <a:srgbClr val="00498B"/>
                </a:solidFill>
                <a:latin typeface="Tahoma"/>
              </a:rPr>
              <a:t>warfarina</a:t>
            </a:r>
            <a:endParaRPr lang="en-US" altLang="en-US" sz="1600" u="none" dirty="0">
              <a:solidFill>
                <a:srgbClr val="00498B"/>
              </a:solidFill>
              <a:latin typeface="Tahoma"/>
            </a:endParaRPr>
          </a:p>
          <a:p>
            <a:pPr marL="0" indent="0">
              <a:buNone/>
            </a:pPr>
            <a:endParaRPr lang="en-GB" altLang="en-US" sz="1600" u="none" dirty="0">
              <a:solidFill>
                <a:srgbClr val="00498B"/>
              </a:solidFill>
              <a:latin typeface="Tahoma"/>
            </a:endParaRPr>
          </a:p>
        </p:txBody>
      </p:sp>
      <p:sp>
        <p:nvSpPr>
          <p:cNvPr id="9" name="1 Título"/>
          <p:cNvSpPr txBox="1">
            <a:spLocks/>
          </p:cNvSpPr>
          <p:nvPr/>
        </p:nvSpPr>
        <p:spPr>
          <a:xfrm>
            <a:off x="551384" y="219934"/>
            <a:ext cx="8856984" cy="782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a:solidFill>
                  <a:srgbClr val="00498B"/>
                </a:solidFill>
                <a:latin typeface="Tahoma"/>
              </a:rPr>
              <a:t>Menor deterioro de la función renal </a:t>
            </a:r>
            <a:r>
              <a:rPr lang="es-ES" sz="2400" b="1" dirty="0" err="1">
                <a:solidFill>
                  <a:srgbClr val="00498B"/>
                </a:solidFill>
                <a:latin typeface="Tahoma"/>
              </a:rPr>
              <a:t>ACODs</a:t>
            </a:r>
            <a:r>
              <a:rPr lang="es-ES" sz="2400" b="1" dirty="0">
                <a:solidFill>
                  <a:srgbClr val="00498B"/>
                </a:solidFill>
                <a:latin typeface="Tahoma"/>
              </a:rPr>
              <a:t> vs </a:t>
            </a:r>
            <a:r>
              <a:rPr lang="es-ES" sz="2400" b="1" dirty="0" err="1">
                <a:solidFill>
                  <a:srgbClr val="00498B"/>
                </a:solidFill>
                <a:latin typeface="Tahoma"/>
              </a:rPr>
              <a:t>warfarina</a:t>
            </a:r>
            <a:r>
              <a:rPr lang="es-ES" sz="2400" b="1" dirty="0">
                <a:solidFill>
                  <a:srgbClr val="00498B"/>
                </a:solidFill>
                <a:latin typeface="Tahoma"/>
              </a:rPr>
              <a:t> en RWE (registro USA)</a:t>
            </a:r>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338" y="5301209"/>
            <a:ext cx="4822302" cy="206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852" y="5589241"/>
            <a:ext cx="8312452" cy="609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bwMode="auto">
          <a:xfrm>
            <a:off x="2450413" y="6263734"/>
            <a:ext cx="7337906" cy="26161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lIns="0" rtlCol="0">
            <a:spAutoFit/>
          </a:bodyPr>
          <a:lstStyle/>
          <a:p>
            <a:pPr algn="ctr"/>
            <a:r>
              <a:rPr lang="es-ES" sz="1100" b="1" dirty="0">
                <a:solidFill>
                  <a:srgbClr val="00498B"/>
                </a:solidFill>
                <a:latin typeface="Tahoma"/>
              </a:rPr>
              <a:t>Estos resultados </a:t>
            </a:r>
            <a:r>
              <a:rPr lang="es-ES" sz="1100" b="1" dirty="0" smtClean="0">
                <a:solidFill>
                  <a:srgbClr val="00498B"/>
                </a:solidFill>
                <a:latin typeface="Tahoma"/>
              </a:rPr>
              <a:t>confirman </a:t>
            </a:r>
            <a:r>
              <a:rPr lang="es-ES" sz="1100" b="1" dirty="0">
                <a:solidFill>
                  <a:srgbClr val="00498B"/>
                </a:solidFill>
                <a:latin typeface="Tahoma"/>
              </a:rPr>
              <a:t>lo observado en los respectivos estudios de los ACOD sobre deterioro renal</a:t>
            </a:r>
          </a:p>
        </p:txBody>
      </p:sp>
      <p:cxnSp>
        <p:nvCxnSpPr>
          <p:cNvPr id="3" name="Conector recto 2"/>
          <p:cNvCxnSpPr/>
          <p:nvPr/>
        </p:nvCxnSpPr>
        <p:spPr>
          <a:xfrm flipV="1">
            <a:off x="2576945" y="5943601"/>
            <a:ext cx="7211374" cy="1039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913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Picture 2"/>
          <p:cNvPicPr/>
          <p:nvPr/>
        </p:nvPicPr>
        <p:blipFill>
          <a:blip r:embed="rId3"/>
          <a:stretch/>
        </p:blipFill>
        <p:spPr>
          <a:xfrm>
            <a:off x="0" y="0"/>
            <a:ext cx="10762958" cy="2179080"/>
          </a:xfrm>
          <a:prstGeom prst="rect">
            <a:avLst/>
          </a:prstGeom>
          <a:ln w="9360">
            <a:noFill/>
          </a:ln>
        </p:spPr>
      </p:pic>
      <p:sp>
        <p:nvSpPr>
          <p:cNvPr id="242" name="CustomShape 1"/>
          <p:cNvSpPr/>
          <p:nvPr/>
        </p:nvSpPr>
        <p:spPr>
          <a:xfrm>
            <a:off x="7423313" y="6551280"/>
            <a:ext cx="4362272"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dirty="0">
                <a:solidFill>
                  <a:srgbClr val="000000"/>
                </a:solidFill>
                <a:uFill>
                  <a:solidFill>
                    <a:srgbClr val="FFFFFF"/>
                  </a:solidFill>
                </a:uFill>
                <a:latin typeface="Calibri"/>
              </a:rPr>
              <a:t>Chan KE. </a:t>
            </a:r>
            <a:r>
              <a:rPr lang="es-ES" sz="1400" b="1" strike="noStrike" spc="-1" dirty="0" err="1">
                <a:solidFill>
                  <a:srgbClr val="000000"/>
                </a:solidFill>
                <a:uFill>
                  <a:solidFill>
                    <a:srgbClr val="FFFFFF"/>
                  </a:solidFill>
                </a:uFill>
                <a:latin typeface="Calibri"/>
              </a:rPr>
              <a:t>Circulation</a:t>
            </a:r>
            <a:r>
              <a:rPr lang="es-ES" sz="1400" b="1" strike="noStrike" spc="-1" dirty="0">
                <a:solidFill>
                  <a:srgbClr val="000000"/>
                </a:solidFill>
                <a:uFill>
                  <a:solidFill>
                    <a:srgbClr val="FFFFFF"/>
                  </a:solidFill>
                </a:uFill>
                <a:latin typeface="Calibri"/>
              </a:rPr>
              <a:t>. 2015 Mar 17;131(11):972-9. </a:t>
            </a:r>
            <a:endParaRPr lang="es-ES" sz="1800" b="0" strike="noStrike" spc="-1" dirty="0">
              <a:solidFill>
                <a:srgbClr val="000000"/>
              </a:solidFill>
              <a:uFill>
                <a:solidFill>
                  <a:srgbClr val="FFFFFF"/>
                </a:solidFill>
              </a:uFill>
              <a:latin typeface="Calibri"/>
            </a:endParaRPr>
          </a:p>
        </p:txBody>
      </p:sp>
      <p:pic>
        <p:nvPicPr>
          <p:cNvPr id="243" name="Picture 4"/>
          <p:cNvPicPr/>
          <p:nvPr/>
        </p:nvPicPr>
        <p:blipFill>
          <a:blip r:embed="rId4"/>
          <a:stretch/>
        </p:blipFill>
        <p:spPr>
          <a:xfrm>
            <a:off x="0" y="0"/>
            <a:ext cx="7143270" cy="6523560"/>
          </a:xfrm>
          <a:prstGeom prst="rect">
            <a:avLst/>
          </a:prstGeom>
          <a:ln w="9360">
            <a:noFill/>
          </a:ln>
        </p:spPr>
      </p:pic>
      <p:pic>
        <p:nvPicPr>
          <p:cNvPr id="244" name="Picture 5"/>
          <p:cNvPicPr/>
          <p:nvPr/>
        </p:nvPicPr>
        <p:blipFill>
          <a:blip r:embed="rId5"/>
          <a:stretch/>
        </p:blipFill>
        <p:spPr>
          <a:xfrm>
            <a:off x="6677850" y="0"/>
            <a:ext cx="5513402" cy="6286320"/>
          </a:xfrm>
          <a:prstGeom prst="rect">
            <a:avLst/>
          </a:prstGeom>
          <a:ln w="9360">
            <a:noFill/>
          </a:ln>
        </p:spPr>
      </p:pic>
    </p:spTree>
    <p:extLst>
      <p:ext uri="{BB962C8B-B14F-4D97-AF65-F5344CB8AC3E}">
        <p14:creationId xmlns:p14="http://schemas.microsoft.com/office/powerpoint/2010/main" val="140246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783910" y="1518163"/>
            <a:ext cx="10971300" cy="3976819"/>
          </a:xfrm>
          <a:prstGeom prst="rect">
            <a:avLst/>
          </a:prstGeom>
          <a:noFill/>
          <a:ln>
            <a:noFill/>
          </a:ln>
        </p:spPr>
        <p:txBody>
          <a:bodyPr lIns="0" tIns="0" rIns="0" bIns="0"/>
          <a:lstStyle/>
          <a:p>
            <a:endParaRPr lang="es-ES" sz="1935" spc="-1" dirty="0">
              <a:latin typeface="Arial"/>
            </a:endParaRPr>
          </a:p>
          <a:p>
            <a:r>
              <a:rPr lang="es-ES" sz="1935" spc="-1" dirty="0" smtClean="0">
                <a:latin typeface="Arial"/>
              </a:rPr>
              <a:t>Mujer </a:t>
            </a:r>
            <a:r>
              <a:rPr lang="es-ES" sz="1935" spc="-1" dirty="0">
                <a:latin typeface="Arial"/>
              </a:rPr>
              <a:t>de 78 años, hipertensa, intervenida de prótesis biológica aórtica en Septiembre 2007, </a:t>
            </a:r>
            <a:endParaRPr lang="es-ES" sz="1935" spc="-1" dirty="0" smtClean="0">
              <a:latin typeface="Arial"/>
            </a:endParaRPr>
          </a:p>
          <a:p>
            <a:endParaRPr lang="es-ES" sz="1935" spc="-1" dirty="0">
              <a:latin typeface="Arial"/>
            </a:endParaRPr>
          </a:p>
          <a:p>
            <a:r>
              <a:rPr lang="es-ES" sz="1935" spc="-1" dirty="0" smtClean="0">
                <a:latin typeface="Arial"/>
              </a:rPr>
              <a:t>En 2015: Comienza con FA asintomática</a:t>
            </a:r>
          </a:p>
          <a:p>
            <a:endParaRPr lang="es-ES" sz="1935" spc="-1" dirty="0" smtClean="0">
              <a:latin typeface="Arial"/>
            </a:endParaRPr>
          </a:p>
          <a:p>
            <a:r>
              <a:rPr lang="es-ES" sz="1935" spc="-1" dirty="0" smtClean="0">
                <a:latin typeface="Arial"/>
              </a:rPr>
              <a:t>La </a:t>
            </a:r>
            <a:r>
              <a:rPr lang="es-ES" sz="1935" spc="-1" dirty="0">
                <a:latin typeface="Arial"/>
              </a:rPr>
              <a:t>paciente tiene función renal normal, mide 166 cm y pesa 73 kg.  </a:t>
            </a:r>
          </a:p>
          <a:p>
            <a:endParaRPr lang="es-ES" sz="1935" spc="-1" dirty="0">
              <a:latin typeface="Arial"/>
            </a:endParaRPr>
          </a:p>
          <a:p>
            <a:r>
              <a:rPr lang="es-ES" sz="1935" spc="-1" dirty="0" smtClean="0">
                <a:latin typeface="Arial"/>
              </a:rPr>
              <a:t>En tratamiento con </a:t>
            </a:r>
            <a:r>
              <a:rPr lang="es-ES" sz="1935" spc="-1" dirty="0" err="1" smtClean="0">
                <a:latin typeface="Arial"/>
              </a:rPr>
              <a:t>Sintrom</a:t>
            </a:r>
            <a:r>
              <a:rPr lang="es-ES" sz="1935" spc="-1" dirty="0" smtClean="0">
                <a:latin typeface="Arial"/>
              </a:rPr>
              <a:t>, pero sus INR en los 6 últimos meses son</a:t>
            </a:r>
          </a:p>
          <a:p>
            <a:endParaRPr lang="es-ES" sz="1935" spc="-1" dirty="0">
              <a:latin typeface="Arial"/>
            </a:endParaRPr>
          </a:p>
          <a:p>
            <a:r>
              <a:rPr lang="es-ES" sz="1935" spc="-1" dirty="0" smtClean="0">
                <a:latin typeface="Arial"/>
              </a:rPr>
              <a:t>1.7, 1.8, 2.9, 3.5, 3.1, 2.7 (sólo </a:t>
            </a:r>
            <a:r>
              <a:rPr lang="es-ES" sz="1935" b="1" spc="-1" dirty="0" smtClean="0">
                <a:latin typeface="Arial"/>
              </a:rPr>
              <a:t>2/6 en rango terapéutico</a:t>
            </a:r>
            <a:r>
              <a:rPr lang="es-ES" sz="1935" spc="-1" dirty="0" smtClean="0">
                <a:latin typeface="Arial"/>
              </a:rPr>
              <a:t>, </a:t>
            </a:r>
            <a:r>
              <a:rPr lang="es-ES" sz="1935" b="1" spc="-1" dirty="0" smtClean="0">
                <a:latin typeface="Arial"/>
              </a:rPr>
              <a:t>TRT</a:t>
            </a:r>
            <a:r>
              <a:rPr lang="es-ES" sz="1935" spc="-1" dirty="0" smtClean="0">
                <a:latin typeface="Arial"/>
              </a:rPr>
              <a:t> por </a:t>
            </a:r>
            <a:r>
              <a:rPr lang="es-ES" sz="1935" spc="-1" dirty="0" err="1" smtClean="0">
                <a:latin typeface="Arial"/>
              </a:rPr>
              <a:t>Rosendaal</a:t>
            </a:r>
            <a:r>
              <a:rPr lang="es-ES" sz="1935" spc="-1" dirty="0" smtClean="0">
                <a:latin typeface="Arial"/>
              </a:rPr>
              <a:t> </a:t>
            </a:r>
            <a:r>
              <a:rPr lang="es-ES" sz="1935" b="1" spc="-1" dirty="0" smtClean="0">
                <a:latin typeface="Arial"/>
              </a:rPr>
              <a:t>45%</a:t>
            </a:r>
            <a:r>
              <a:rPr lang="es-ES" sz="1935" spc="-1" dirty="0" smtClean="0">
                <a:latin typeface="Arial"/>
              </a:rPr>
              <a:t>)</a:t>
            </a:r>
            <a:endParaRPr lang="es-ES" sz="1935" spc="-1" dirty="0">
              <a:latin typeface="Arial"/>
            </a:endParaRPr>
          </a:p>
          <a:p>
            <a:endParaRPr lang="es-ES" sz="1935" spc="-1" dirty="0">
              <a:latin typeface="Arial"/>
            </a:endParaRPr>
          </a:p>
          <a:p>
            <a:endParaRPr lang="es-ES" sz="1935" spc="-1" dirty="0">
              <a:latin typeface="Arial"/>
            </a:endParaRPr>
          </a:p>
          <a:p>
            <a:endParaRPr lang="es-ES" sz="1935" spc="-1" dirty="0">
              <a:latin typeface="Arial"/>
            </a:endParaRPr>
          </a:p>
        </p:txBody>
      </p:sp>
      <p:sp>
        <p:nvSpPr>
          <p:cNvPr id="3" name="Título 1"/>
          <p:cNvSpPr txBox="1">
            <a:spLocks/>
          </p:cNvSpPr>
          <p:nvPr/>
        </p:nvSpPr>
        <p:spPr>
          <a:xfrm>
            <a:off x="4930482" y="369953"/>
            <a:ext cx="1739630" cy="7096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s-ES" sz="4000" b="1" kern="0" dirty="0" smtClean="0">
                <a:solidFill>
                  <a:srgbClr val="FF0000"/>
                </a:solidFill>
              </a:rPr>
              <a:t>Caso </a:t>
            </a:r>
            <a:r>
              <a:rPr lang="es-ES" sz="4000" b="1" kern="0" dirty="0" smtClean="0">
                <a:solidFill>
                  <a:srgbClr val="FF0000"/>
                </a:solidFill>
              </a:rPr>
              <a:t>1</a:t>
            </a:r>
            <a:endParaRPr lang="es-ES" sz="4000" b="1" kern="0" dirty="0">
              <a:solidFill>
                <a:srgbClr val="FF0000"/>
              </a:solidFill>
            </a:endParaRPr>
          </a:p>
        </p:txBody>
      </p:sp>
    </p:spTree>
    <p:extLst>
      <p:ext uri="{BB962C8B-B14F-4D97-AF65-F5344CB8AC3E}">
        <p14:creationId xmlns:p14="http://schemas.microsoft.com/office/powerpoint/2010/main" val="427334427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2"/>
          <p:cNvPicPr/>
          <p:nvPr/>
        </p:nvPicPr>
        <p:blipFill>
          <a:blip r:embed="rId3"/>
          <a:stretch/>
        </p:blipFill>
        <p:spPr>
          <a:xfrm>
            <a:off x="0" y="0"/>
            <a:ext cx="11810062" cy="3668040"/>
          </a:xfrm>
          <a:prstGeom prst="rect">
            <a:avLst/>
          </a:prstGeom>
          <a:ln w="9360">
            <a:noFill/>
          </a:ln>
        </p:spPr>
      </p:pic>
      <p:pic>
        <p:nvPicPr>
          <p:cNvPr id="157" name="Picture 5"/>
          <p:cNvPicPr/>
          <p:nvPr/>
        </p:nvPicPr>
        <p:blipFill>
          <a:blip r:embed="rId4"/>
          <a:stretch/>
        </p:blipFill>
        <p:spPr>
          <a:xfrm>
            <a:off x="285443" y="1214280"/>
            <a:ext cx="11609208" cy="5186160"/>
          </a:xfrm>
          <a:prstGeom prst="rect">
            <a:avLst/>
          </a:prstGeom>
          <a:ln w="9360">
            <a:noFill/>
          </a:ln>
        </p:spPr>
      </p:pic>
    </p:spTree>
    <p:extLst>
      <p:ext uri="{BB962C8B-B14F-4D97-AF65-F5344CB8AC3E}">
        <p14:creationId xmlns:p14="http://schemas.microsoft.com/office/powerpoint/2010/main" val="236241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2"/>
          <p:cNvPicPr/>
          <p:nvPr/>
        </p:nvPicPr>
        <p:blipFill>
          <a:blip r:embed="rId3"/>
          <a:stretch/>
        </p:blipFill>
        <p:spPr>
          <a:xfrm>
            <a:off x="0" y="0"/>
            <a:ext cx="11810062" cy="3668040"/>
          </a:xfrm>
          <a:prstGeom prst="rect">
            <a:avLst/>
          </a:prstGeom>
          <a:ln w="9360">
            <a:noFill/>
          </a:ln>
        </p:spPr>
      </p:pic>
      <p:pic>
        <p:nvPicPr>
          <p:cNvPr id="159" name="Picture 2"/>
          <p:cNvPicPr/>
          <p:nvPr/>
        </p:nvPicPr>
        <p:blipFill>
          <a:blip r:embed="rId4"/>
          <a:stretch/>
        </p:blipFill>
        <p:spPr>
          <a:xfrm>
            <a:off x="667173" y="3527533"/>
            <a:ext cx="10475716" cy="3185640"/>
          </a:xfrm>
          <a:prstGeom prst="rect">
            <a:avLst/>
          </a:prstGeom>
          <a:ln w="9360">
            <a:noFill/>
          </a:ln>
        </p:spPr>
      </p:pic>
    </p:spTree>
    <p:extLst>
      <p:ext uri="{BB962C8B-B14F-4D97-AF65-F5344CB8AC3E}">
        <p14:creationId xmlns:p14="http://schemas.microsoft.com/office/powerpoint/2010/main" val="48474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67674" y="725214"/>
            <a:ext cx="6722712" cy="70961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noProof="0" dirty="0" err="1" smtClean="0">
                <a:ln>
                  <a:noFill/>
                </a:ln>
                <a:solidFill>
                  <a:srgbClr val="FFC000"/>
                </a:solidFill>
                <a:effectLst>
                  <a:outerShdw blurRad="38100" dist="38100" dir="2700000" algn="tl">
                    <a:srgbClr val="000000">
                      <a:alpha val="43137"/>
                    </a:srgbClr>
                  </a:outerShdw>
                </a:effectLst>
                <a:uLnTx/>
                <a:uFillTx/>
              </a:rPr>
              <a:t>Aclaramiento</a:t>
            </a:r>
            <a:r>
              <a:rPr kumimoji="0" lang="es-ES" sz="4000" b="1"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rPr>
              <a:t> renal ACOD</a:t>
            </a:r>
            <a:endParaRPr kumimoji="0" lang="es-ES" sz="4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endParaRPr>
          </a:p>
        </p:txBody>
      </p:sp>
      <p:sp>
        <p:nvSpPr>
          <p:cNvPr id="5" name="Rectangle 3"/>
          <p:cNvSpPr>
            <a:spLocks noChangeArrowheads="1"/>
          </p:cNvSpPr>
          <p:nvPr/>
        </p:nvSpPr>
        <p:spPr bwMode="auto">
          <a:xfrm>
            <a:off x="7968194" y="3214687"/>
            <a:ext cx="360547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rgbClr val="000000"/>
                </a:solidFill>
                <a:effectLst/>
                <a:latin typeface="+mj-lt"/>
                <a:cs typeface="Arial" pitchFamily="34" charset="0"/>
              </a:rPr>
              <a:t>Steffel</a:t>
            </a:r>
            <a:r>
              <a:rPr kumimoji="0" lang="es-ES" sz="1400" b="1" i="0" u="none" strike="noStrike" cap="none" normalizeH="0" baseline="0" dirty="0" smtClean="0">
                <a:ln>
                  <a:noFill/>
                </a:ln>
                <a:solidFill>
                  <a:srgbClr val="000000"/>
                </a:solidFill>
                <a:effectLst/>
                <a:latin typeface="+mj-lt"/>
                <a:cs typeface="Arial" pitchFamily="34" charset="0"/>
              </a:rPr>
              <a:t> J. </a:t>
            </a:r>
            <a:r>
              <a:rPr kumimoji="0" lang="es-ES" sz="1400" b="1" i="0" u="none" strike="noStrike" cap="none" normalizeH="0" baseline="0" dirty="0" err="1" smtClean="0">
                <a:ln>
                  <a:noFill/>
                </a:ln>
                <a:solidFill>
                  <a:srgbClr val="000000"/>
                </a:solidFill>
                <a:effectLst/>
                <a:latin typeface="+mj-lt"/>
                <a:cs typeface="Arial" pitchFamily="34" charset="0"/>
              </a:rPr>
              <a:t>Eur</a:t>
            </a:r>
            <a:r>
              <a:rPr kumimoji="0" lang="es-ES" sz="1400" b="1" i="0" u="none" strike="noStrike" cap="none" normalizeH="0" baseline="0" dirty="0" smtClean="0">
                <a:ln>
                  <a:noFill/>
                </a:ln>
                <a:solidFill>
                  <a:srgbClr val="000000"/>
                </a:solidFill>
                <a:effectLst/>
                <a:latin typeface="+mj-lt"/>
                <a:cs typeface="Arial" pitchFamily="34" charset="0"/>
              </a:rPr>
              <a:t> </a:t>
            </a:r>
            <a:r>
              <a:rPr kumimoji="0" lang="es-ES" sz="1400" b="1" i="0" u="none" strike="noStrike" cap="none" normalizeH="0" baseline="0" dirty="0" err="1" smtClean="0">
                <a:ln>
                  <a:noFill/>
                </a:ln>
                <a:solidFill>
                  <a:srgbClr val="000000"/>
                </a:solidFill>
                <a:effectLst/>
                <a:latin typeface="+mj-lt"/>
                <a:cs typeface="Arial" pitchFamily="34" charset="0"/>
              </a:rPr>
              <a:t>Heart</a:t>
            </a:r>
            <a:r>
              <a:rPr kumimoji="0" lang="es-ES" sz="1400" b="1" i="0" u="none" strike="noStrike" cap="none" normalizeH="0" baseline="0" dirty="0" smtClean="0">
                <a:ln>
                  <a:noFill/>
                </a:ln>
                <a:solidFill>
                  <a:srgbClr val="000000"/>
                </a:solidFill>
                <a:effectLst/>
                <a:latin typeface="+mj-lt"/>
                <a:cs typeface="Arial" pitchFamily="34" charset="0"/>
              </a:rPr>
              <a:t> J 2018;39:1330-1393</a:t>
            </a:r>
            <a:r>
              <a:rPr kumimoji="0" lang="es-ES" sz="1400" b="1" i="0" u="none" strike="noStrike" cap="none" normalizeH="0" baseline="0" dirty="0" smtClean="0">
                <a:ln>
                  <a:noFill/>
                </a:ln>
                <a:solidFill>
                  <a:schemeClr val="tx1"/>
                </a:solidFill>
                <a:effectLst/>
                <a:latin typeface="+mj-lt"/>
                <a:cs typeface="Arial" pitchFamily="34" charset="0"/>
              </a:rPr>
              <a:t> </a:t>
            </a:r>
          </a:p>
        </p:txBody>
      </p:sp>
      <p:pic>
        <p:nvPicPr>
          <p:cNvPr id="131074" name="Picture 2"/>
          <p:cNvPicPr>
            <a:picLocks noChangeAspect="1" noChangeArrowheads="1"/>
          </p:cNvPicPr>
          <p:nvPr/>
        </p:nvPicPr>
        <p:blipFill>
          <a:blip r:embed="rId3"/>
          <a:srcRect/>
          <a:stretch>
            <a:fillRect/>
          </a:stretch>
        </p:blipFill>
        <p:spPr bwMode="auto">
          <a:xfrm>
            <a:off x="0" y="2430340"/>
            <a:ext cx="12192000" cy="1378857"/>
          </a:xfrm>
          <a:prstGeom prst="rect">
            <a:avLst/>
          </a:prstGeom>
          <a:noFill/>
          <a:ln w="9525">
            <a:noFill/>
            <a:miter lim="800000"/>
            <a:headEnd/>
            <a:tailEnd/>
          </a:ln>
          <a:effectLst/>
        </p:spPr>
      </p:pic>
      <p:sp>
        <p:nvSpPr>
          <p:cNvPr id="6" name="5 CuadroTexto"/>
          <p:cNvSpPr txBox="1"/>
          <p:nvPr/>
        </p:nvSpPr>
        <p:spPr>
          <a:xfrm>
            <a:off x="761963" y="4714885"/>
            <a:ext cx="10668075" cy="830997"/>
          </a:xfrm>
          <a:prstGeom prst="rect">
            <a:avLst/>
          </a:prstGeom>
          <a:noFill/>
        </p:spPr>
        <p:txBody>
          <a:bodyPr wrap="square" rtlCol="0">
            <a:spAutoFit/>
          </a:bodyPr>
          <a:lstStyle/>
          <a:p>
            <a:pPr algn="ctr"/>
            <a:r>
              <a:rPr lang="es-ES" sz="4800" b="1" dirty="0" smtClean="0">
                <a:solidFill>
                  <a:srgbClr val="FF0000"/>
                </a:solidFill>
              </a:rPr>
              <a:t>www.senefro.org</a:t>
            </a:r>
            <a:endParaRPr lang="es-ES" sz="4800" b="1" dirty="0">
              <a:solidFill>
                <a:srgbClr val="FF0000"/>
              </a:solidFill>
            </a:endParaRPr>
          </a:p>
        </p:txBody>
      </p:sp>
      <p:sp>
        <p:nvSpPr>
          <p:cNvPr id="7" name="CustomShape 1"/>
          <p:cNvSpPr/>
          <p:nvPr/>
        </p:nvSpPr>
        <p:spPr>
          <a:xfrm>
            <a:off x="8281441" y="6551280"/>
            <a:ext cx="3595572"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dirty="0" err="1">
                <a:solidFill>
                  <a:srgbClr val="000000"/>
                </a:solidFill>
                <a:uFill>
                  <a:solidFill>
                    <a:srgbClr val="FFFFFF"/>
                  </a:solidFill>
                </a:uFill>
                <a:latin typeface="Calibri"/>
              </a:rPr>
              <a:t>Steffel</a:t>
            </a:r>
            <a:r>
              <a:rPr lang="es-ES" sz="1400" b="1" strike="noStrike" spc="-1" dirty="0">
                <a:solidFill>
                  <a:srgbClr val="000000"/>
                </a:solidFill>
                <a:uFill>
                  <a:solidFill>
                    <a:srgbClr val="FFFFFF"/>
                  </a:solidFill>
                </a:uFill>
                <a:latin typeface="Calibri"/>
              </a:rPr>
              <a:t> J. </a:t>
            </a:r>
            <a:r>
              <a:rPr lang="es-ES" sz="1400" b="1" strike="noStrike" spc="-1" dirty="0" err="1">
                <a:solidFill>
                  <a:srgbClr val="000000"/>
                </a:solidFill>
                <a:uFill>
                  <a:solidFill>
                    <a:srgbClr val="FFFFFF"/>
                  </a:solidFill>
                </a:uFill>
                <a:latin typeface="Calibri"/>
              </a:rPr>
              <a:t>Eur</a:t>
            </a:r>
            <a:r>
              <a:rPr lang="es-ES" sz="1400" b="1" strike="noStrike" spc="-1" dirty="0">
                <a:solidFill>
                  <a:srgbClr val="000000"/>
                </a:solidFill>
                <a:uFill>
                  <a:solidFill>
                    <a:srgbClr val="FFFFFF"/>
                  </a:solidFill>
                </a:uFill>
                <a:latin typeface="Calibri"/>
              </a:rPr>
              <a:t> </a:t>
            </a:r>
            <a:r>
              <a:rPr lang="es-ES" sz="1400" b="1" strike="noStrike" spc="-1" dirty="0" err="1">
                <a:solidFill>
                  <a:srgbClr val="000000"/>
                </a:solidFill>
                <a:uFill>
                  <a:solidFill>
                    <a:srgbClr val="FFFFFF"/>
                  </a:solidFill>
                </a:uFill>
                <a:latin typeface="Calibri"/>
              </a:rPr>
              <a:t>Heart</a:t>
            </a:r>
            <a:r>
              <a:rPr lang="es-ES" sz="1400" b="1" strike="noStrike" spc="-1" dirty="0">
                <a:solidFill>
                  <a:srgbClr val="000000"/>
                </a:solidFill>
                <a:uFill>
                  <a:solidFill>
                    <a:srgbClr val="FFFFFF"/>
                  </a:solidFill>
                </a:uFill>
                <a:latin typeface="Calibri"/>
              </a:rPr>
              <a:t> J 2018;39:1330-1393 </a:t>
            </a:r>
            <a:endParaRPr lang="es-E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4826590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a:srcRect/>
          <a:stretch>
            <a:fillRect/>
          </a:stretch>
        </p:blipFill>
        <p:spPr bwMode="auto">
          <a:xfrm>
            <a:off x="4193626" y="0"/>
            <a:ext cx="5880539" cy="1696925"/>
          </a:xfrm>
          <a:prstGeom prst="rect">
            <a:avLst/>
          </a:prstGeom>
          <a:noFill/>
          <a:ln w="9525">
            <a:noFill/>
            <a:miter lim="800000"/>
            <a:headEnd/>
            <a:tailEnd/>
          </a:ln>
          <a:effectLst/>
        </p:spPr>
      </p:pic>
      <p:sp>
        <p:nvSpPr>
          <p:cNvPr id="6" name="5 Rectángulo"/>
          <p:cNvSpPr/>
          <p:nvPr/>
        </p:nvSpPr>
        <p:spPr>
          <a:xfrm>
            <a:off x="7619466" y="6550223"/>
            <a:ext cx="4572534" cy="307777"/>
          </a:xfrm>
          <a:prstGeom prst="rect">
            <a:avLst/>
          </a:prstGeom>
        </p:spPr>
        <p:txBody>
          <a:bodyPr wrap="none">
            <a:spAutoFit/>
          </a:bodyPr>
          <a:lstStyle/>
          <a:p>
            <a:r>
              <a:rPr lang="en-US" sz="1400" b="1" dirty="0" err="1" smtClean="0"/>
              <a:t>Manzano</a:t>
            </a:r>
            <a:r>
              <a:rPr lang="en-US" sz="1400" b="1" dirty="0" smtClean="0"/>
              <a:t> </a:t>
            </a:r>
            <a:r>
              <a:rPr lang="en-US" sz="1400" b="1" dirty="0" err="1" smtClean="0"/>
              <a:t>Fernández</a:t>
            </a:r>
            <a:r>
              <a:rPr lang="en-US" sz="1400" b="1" dirty="0" smtClean="0"/>
              <a:t> S. Rev </a:t>
            </a:r>
            <a:r>
              <a:rPr lang="en-US" sz="1400" b="1" dirty="0" err="1" smtClean="0"/>
              <a:t>Esp</a:t>
            </a:r>
            <a:r>
              <a:rPr lang="en-US" sz="1400" b="1" dirty="0" smtClean="0"/>
              <a:t> </a:t>
            </a:r>
            <a:r>
              <a:rPr lang="en-US" sz="1400" b="1" dirty="0" err="1" smtClean="0"/>
              <a:t>Cardiol</a:t>
            </a:r>
            <a:r>
              <a:rPr lang="en-US" sz="1400" b="1" dirty="0" smtClean="0"/>
              <a:t>. 2015;68(6):497–504</a:t>
            </a:r>
            <a:endParaRPr lang="es-ES" sz="1400" b="1" dirty="0"/>
          </a:p>
        </p:txBody>
      </p:sp>
      <p:pic>
        <p:nvPicPr>
          <p:cNvPr id="157700" name="Picture 4"/>
          <p:cNvPicPr>
            <a:picLocks noChangeAspect="1" noChangeArrowheads="1"/>
          </p:cNvPicPr>
          <p:nvPr/>
        </p:nvPicPr>
        <p:blipFill>
          <a:blip r:embed="rId4"/>
          <a:srcRect/>
          <a:stretch>
            <a:fillRect/>
          </a:stretch>
        </p:blipFill>
        <p:spPr bwMode="auto">
          <a:xfrm>
            <a:off x="-6208" y="1662112"/>
            <a:ext cx="12198208" cy="4679975"/>
          </a:xfrm>
          <a:prstGeom prst="rect">
            <a:avLst/>
          </a:prstGeom>
          <a:noFill/>
          <a:ln w="9525">
            <a:noFill/>
            <a:miter lim="800000"/>
            <a:headEnd/>
            <a:tailEnd/>
          </a:ln>
          <a:effectLst/>
        </p:spPr>
      </p:pic>
    </p:spTree>
    <p:extLst>
      <p:ext uri="{BB962C8B-B14F-4D97-AF65-F5344CB8AC3E}">
        <p14:creationId xmlns:p14="http://schemas.microsoft.com/office/powerpoint/2010/main" val="339051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a:srcRect/>
          <a:stretch>
            <a:fillRect/>
          </a:stretch>
        </p:blipFill>
        <p:spPr bwMode="auto">
          <a:xfrm>
            <a:off x="4193626" y="0"/>
            <a:ext cx="5880539" cy="1696925"/>
          </a:xfrm>
          <a:prstGeom prst="rect">
            <a:avLst/>
          </a:prstGeom>
          <a:noFill/>
          <a:ln w="9525">
            <a:noFill/>
            <a:miter lim="800000"/>
            <a:headEnd/>
            <a:tailEnd/>
          </a:ln>
          <a:effectLst/>
        </p:spPr>
      </p:pic>
      <p:sp>
        <p:nvSpPr>
          <p:cNvPr id="6" name="5 Rectángulo"/>
          <p:cNvSpPr/>
          <p:nvPr/>
        </p:nvSpPr>
        <p:spPr>
          <a:xfrm>
            <a:off x="7619466" y="6550223"/>
            <a:ext cx="4572534" cy="307777"/>
          </a:xfrm>
          <a:prstGeom prst="rect">
            <a:avLst/>
          </a:prstGeom>
        </p:spPr>
        <p:txBody>
          <a:bodyPr wrap="none">
            <a:spAutoFit/>
          </a:bodyPr>
          <a:lstStyle/>
          <a:p>
            <a:r>
              <a:rPr lang="en-US" sz="1400" b="1" dirty="0" err="1" smtClean="0"/>
              <a:t>Manzano</a:t>
            </a:r>
            <a:r>
              <a:rPr lang="en-US" sz="1400" b="1" dirty="0" smtClean="0"/>
              <a:t> </a:t>
            </a:r>
            <a:r>
              <a:rPr lang="en-US" sz="1400" b="1" dirty="0" err="1" smtClean="0"/>
              <a:t>Fernández</a:t>
            </a:r>
            <a:r>
              <a:rPr lang="en-US" sz="1400" b="1" dirty="0" smtClean="0"/>
              <a:t> S. Rev </a:t>
            </a:r>
            <a:r>
              <a:rPr lang="en-US" sz="1400" b="1" dirty="0" err="1" smtClean="0"/>
              <a:t>Esp</a:t>
            </a:r>
            <a:r>
              <a:rPr lang="en-US" sz="1400" b="1" dirty="0" smtClean="0"/>
              <a:t> </a:t>
            </a:r>
            <a:r>
              <a:rPr lang="en-US" sz="1400" b="1" dirty="0" err="1" smtClean="0"/>
              <a:t>Cardiol</a:t>
            </a:r>
            <a:r>
              <a:rPr lang="en-US" sz="1400" b="1" dirty="0" smtClean="0"/>
              <a:t>. 2015;68(6):497–504</a:t>
            </a:r>
            <a:endParaRPr lang="es-ES" sz="1400" b="1" dirty="0"/>
          </a:p>
        </p:txBody>
      </p:sp>
      <p:pic>
        <p:nvPicPr>
          <p:cNvPr id="157699" name="Picture 3"/>
          <p:cNvPicPr>
            <a:picLocks noChangeAspect="1" noChangeArrowheads="1"/>
          </p:cNvPicPr>
          <p:nvPr/>
        </p:nvPicPr>
        <p:blipFill>
          <a:blip r:embed="rId4"/>
          <a:srcRect/>
          <a:stretch>
            <a:fillRect/>
          </a:stretch>
        </p:blipFill>
        <p:spPr bwMode="auto">
          <a:xfrm>
            <a:off x="53431" y="1095375"/>
            <a:ext cx="12068055" cy="5336956"/>
          </a:xfrm>
          <a:prstGeom prst="rect">
            <a:avLst/>
          </a:prstGeom>
          <a:noFill/>
          <a:ln w="9525">
            <a:noFill/>
            <a:miter lim="800000"/>
            <a:headEnd/>
            <a:tailEnd/>
          </a:ln>
          <a:effectLst/>
        </p:spPr>
      </p:pic>
      <p:sp>
        <p:nvSpPr>
          <p:cNvPr id="5" name="Rectángulo 4"/>
          <p:cNvSpPr/>
          <p:nvPr/>
        </p:nvSpPr>
        <p:spPr>
          <a:xfrm>
            <a:off x="-400803" y="6572665"/>
            <a:ext cx="10306536" cy="262892"/>
          </a:xfrm>
          <a:prstGeom prst="rect">
            <a:avLst/>
          </a:prstGeom>
        </p:spPr>
        <p:txBody>
          <a:bodyPr wrap="square">
            <a:spAutoFit/>
          </a:bodyPr>
          <a:lstStyle/>
          <a:p>
            <a:pPr marL="457200">
              <a:lnSpc>
                <a:spcPct val="105000"/>
              </a:lnSpc>
              <a:spcAft>
                <a:spcPts val="800"/>
              </a:spcAft>
            </a:pPr>
            <a:r>
              <a:rPr lang="es-ES" sz="1050" dirty="0">
                <a:ea typeface="SimSun" panose="02010600030101010101" pitchFamily="2" charset="-122"/>
              </a:rPr>
              <a:t>“No disponemos de estudios head-to-head, por lo que no se deben hacer comparaciones directas entre los distintos fármacos”</a:t>
            </a:r>
          </a:p>
        </p:txBody>
      </p:sp>
    </p:spTree>
    <p:extLst>
      <p:ext uri="{BB962C8B-B14F-4D97-AF65-F5344CB8AC3E}">
        <p14:creationId xmlns:p14="http://schemas.microsoft.com/office/powerpoint/2010/main" val="118428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icture 2"/>
          <p:cNvPicPr/>
          <p:nvPr/>
        </p:nvPicPr>
        <p:blipFill>
          <a:blip r:embed="rId3"/>
          <a:stretch/>
        </p:blipFill>
        <p:spPr>
          <a:xfrm>
            <a:off x="1333266" y="0"/>
            <a:ext cx="9350862" cy="6500520"/>
          </a:xfrm>
          <a:prstGeom prst="rect">
            <a:avLst/>
          </a:prstGeom>
          <a:ln w="9360">
            <a:noFill/>
          </a:ln>
        </p:spPr>
      </p:pic>
      <p:sp>
        <p:nvSpPr>
          <p:cNvPr id="269" name="CustomShape 1"/>
          <p:cNvSpPr/>
          <p:nvPr/>
        </p:nvSpPr>
        <p:spPr>
          <a:xfrm>
            <a:off x="8281441" y="6551280"/>
            <a:ext cx="3595572"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Steffel J. Eur Heart J 2018;39:1330-1393 </a:t>
            </a:r>
            <a:endParaRPr lang="es-ES" sz="1800" b="0" strike="noStrike" spc="-1">
              <a:solidFill>
                <a:srgbClr val="000000"/>
              </a:solidFill>
              <a:uFill>
                <a:solidFill>
                  <a:srgbClr val="FFFFFF"/>
                </a:solidFill>
              </a:uFill>
              <a:latin typeface="Calibri"/>
            </a:endParaRPr>
          </a:p>
        </p:txBody>
      </p:sp>
      <p:pic>
        <p:nvPicPr>
          <p:cNvPr id="270" name="Picture 3"/>
          <p:cNvPicPr/>
          <p:nvPr/>
        </p:nvPicPr>
        <p:blipFill>
          <a:blip r:embed="rId4"/>
          <a:stretch/>
        </p:blipFill>
        <p:spPr>
          <a:xfrm>
            <a:off x="94668" y="2333520"/>
            <a:ext cx="11905809" cy="1752120"/>
          </a:xfrm>
          <a:prstGeom prst="rect">
            <a:avLst/>
          </a:prstGeom>
          <a:ln w="9360">
            <a:noFill/>
          </a:ln>
        </p:spPr>
      </p:pic>
    </p:spTree>
    <p:extLst>
      <p:ext uri="{BB962C8B-B14F-4D97-AF65-F5344CB8AC3E}">
        <p14:creationId xmlns:p14="http://schemas.microsoft.com/office/powerpoint/2010/main" val="38628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780980" y="6350228"/>
            <a:ext cx="184731" cy="369332"/>
          </a:xfrm>
          <a:prstGeom prst="rect">
            <a:avLst/>
          </a:prstGeom>
        </p:spPr>
        <p:txBody>
          <a:bodyPr wrap="none">
            <a:spAutoFit/>
          </a:bodyPr>
          <a:lstStyle/>
          <a:p>
            <a:endParaRPr lang="es-ES" b="1" dirty="0">
              <a:latin typeface="Arial" panose="020B0604020202020204" pitchFamily="34" charset="0"/>
              <a:cs typeface="Arial" panose="020B0604020202020204" pitchFamily="34" charset="0"/>
            </a:endParaRPr>
          </a:p>
        </p:txBody>
      </p:sp>
      <p:sp>
        <p:nvSpPr>
          <p:cNvPr id="4" name="Rectángulo 3"/>
          <p:cNvSpPr/>
          <p:nvPr/>
        </p:nvSpPr>
        <p:spPr>
          <a:xfrm>
            <a:off x="699042" y="640947"/>
            <a:ext cx="11355994" cy="461665"/>
          </a:xfrm>
          <a:prstGeom prst="rect">
            <a:avLst/>
          </a:prstGeom>
        </p:spPr>
        <p:txBody>
          <a:bodyPr wrap="none">
            <a:spAutoFit/>
          </a:bodyPr>
          <a:lstStyle/>
          <a:p>
            <a:r>
              <a:rPr lang="es-ES" sz="2400" b="1" dirty="0" smtClean="0">
                <a:latin typeface="Arial" panose="020B0604020202020204" pitchFamily="34" charset="0"/>
                <a:cs typeface="Arial" panose="020B0604020202020204" pitchFamily="34" charset="0"/>
              </a:rPr>
              <a:t>Fibrilación auricular e insuficiencia renal: ¿</a:t>
            </a:r>
            <a:r>
              <a:rPr lang="es-ES" sz="2400" b="1" dirty="0" err="1" smtClean="0">
                <a:latin typeface="Arial" panose="020B0604020202020204" pitchFamily="34" charset="0"/>
                <a:cs typeface="Arial" panose="020B0604020202020204" pitchFamily="34" charset="0"/>
              </a:rPr>
              <a:t>anticoagular</a:t>
            </a:r>
            <a:r>
              <a:rPr lang="es-ES" sz="2400" b="1" dirty="0" smtClean="0">
                <a:latin typeface="Arial" panose="020B0604020202020204" pitchFamily="34" charset="0"/>
                <a:cs typeface="Arial" panose="020B0604020202020204" pitchFamily="34" charset="0"/>
              </a:rPr>
              <a:t> </a:t>
            </a:r>
            <a:r>
              <a:rPr lang="es-ES" sz="2400" b="1" dirty="0" smtClean="0">
                <a:latin typeface="Arial" panose="020B0604020202020204" pitchFamily="34" charset="0"/>
                <a:cs typeface="Arial" panose="020B0604020202020204" pitchFamily="34" charset="0"/>
              </a:rPr>
              <a:t>o no </a:t>
            </a:r>
            <a:r>
              <a:rPr lang="es-ES" sz="2400" b="1" dirty="0" err="1" smtClean="0">
                <a:latin typeface="Arial" panose="020B0604020202020204" pitchFamily="34" charset="0"/>
                <a:cs typeface="Arial" panose="020B0604020202020204" pitchFamily="34" charset="0"/>
              </a:rPr>
              <a:t>anticoagular</a:t>
            </a:r>
            <a:r>
              <a:rPr lang="es-ES" sz="2400" b="1" dirty="0" smtClean="0">
                <a:latin typeface="Arial" panose="020B0604020202020204" pitchFamily="34" charset="0"/>
                <a:cs typeface="Arial" panose="020B0604020202020204" pitchFamily="34" charset="0"/>
              </a:rPr>
              <a:t>?</a:t>
            </a:r>
            <a:r>
              <a:rPr lang="es-ES" sz="2400" b="1" dirty="0" smtClean="0">
                <a:latin typeface="Arial" panose="020B0604020202020204" pitchFamily="34" charset="0"/>
                <a:cs typeface="Arial" panose="020B0604020202020204" pitchFamily="34" charset="0"/>
              </a:rPr>
              <a:t> </a:t>
            </a:r>
            <a:endParaRPr lang="es-ES" sz="2400" b="1" dirty="0">
              <a:latin typeface="Arial" panose="020B0604020202020204" pitchFamily="34" charset="0"/>
              <a:cs typeface="Arial" panose="020B0604020202020204" pitchFamily="34" charset="0"/>
            </a:endParaRPr>
          </a:p>
        </p:txBody>
      </p:sp>
      <p:sp>
        <p:nvSpPr>
          <p:cNvPr id="7" name="Rectángulo 6"/>
          <p:cNvSpPr/>
          <p:nvPr/>
        </p:nvSpPr>
        <p:spPr>
          <a:xfrm>
            <a:off x="699042" y="1271915"/>
            <a:ext cx="10769055" cy="4524315"/>
          </a:xfrm>
          <a:prstGeom prst="rect">
            <a:avLst/>
          </a:prstGeom>
        </p:spPr>
        <p:txBody>
          <a:bodyPr wrap="square">
            <a:spAutoFit/>
          </a:bodyPr>
          <a:lstStyle/>
          <a:p>
            <a:pPr marL="342900" indent="-342900">
              <a:buAutoNum type="arabicPeriod"/>
            </a:pPr>
            <a:r>
              <a:rPr lang="es-ES" sz="2400" dirty="0" smtClean="0">
                <a:latin typeface="Arial" panose="020B0604020202020204" pitchFamily="34" charset="0"/>
                <a:cs typeface="Arial" panose="020B0604020202020204" pitchFamily="34" charset="0"/>
              </a:rPr>
              <a:t>La insuficiencia renal es </a:t>
            </a:r>
            <a:r>
              <a:rPr lang="es-ES" sz="2400" dirty="0" smtClean="0">
                <a:latin typeface="Arial" panose="020B0604020202020204" pitchFamily="34" charset="0"/>
                <a:cs typeface="Arial" panose="020B0604020202020204" pitchFamily="34" charset="0"/>
              </a:rPr>
              <a:t>una </a:t>
            </a:r>
            <a:r>
              <a:rPr lang="es-ES" sz="2400" dirty="0" smtClean="0">
                <a:latin typeface="Arial" panose="020B0604020202020204" pitchFamily="34" charset="0"/>
                <a:cs typeface="Arial" panose="020B0604020202020204" pitchFamily="34" charset="0"/>
              </a:rPr>
              <a:t>comorbilidad frecuente en </a:t>
            </a:r>
            <a:r>
              <a:rPr lang="es-ES" sz="2400" dirty="0" smtClean="0">
                <a:latin typeface="Arial" panose="020B0604020202020204" pitchFamily="34" charset="0"/>
                <a:cs typeface="Arial" panose="020B0604020202020204" pitchFamily="34" charset="0"/>
              </a:rPr>
              <a:t>pacientes con FA, que aumenta el riesgo </a:t>
            </a:r>
            <a:r>
              <a:rPr lang="es-ES" sz="2400" dirty="0" err="1" smtClean="0">
                <a:latin typeface="Arial" panose="020B0604020202020204" pitchFamily="34" charset="0"/>
                <a:cs typeface="Arial" panose="020B0604020202020204" pitchFamily="34" charset="0"/>
              </a:rPr>
              <a:t>trombótico</a:t>
            </a:r>
            <a:r>
              <a:rPr lang="es-ES" sz="2400" dirty="0" smtClean="0">
                <a:latin typeface="Arial" panose="020B0604020202020204" pitchFamily="34" charset="0"/>
                <a:cs typeface="Arial" panose="020B0604020202020204" pitchFamily="34" charset="0"/>
              </a:rPr>
              <a:t> y hemorrágico. </a:t>
            </a:r>
            <a:endParaRPr lang="es-ES" sz="2400" dirty="0" smtClean="0">
              <a:latin typeface="Arial" panose="020B0604020202020204" pitchFamily="34" charset="0"/>
              <a:cs typeface="Arial" panose="020B0604020202020204" pitchFamily="34" charset="0"/>
            </a:endParaRPr>
          </a:p>
          <a:p>
            <a:pPr marL="342900" indent="-342900">
              <a:buAutoNum type="arabicPeriod"/>
            </a:pPr>
            <a:r>
              <a:rPr lang="es-ES" sz="2400" dirty="0" smtClean="0">
                <a:latin typeface="Arial" panose="020B0604020202020204" pitchFamily="34" charset="0"/>
                <a:cs typeface="Arial" panose="020B0604020202020204" pitchFamily="34" charset="0"/>
              </a:rPr>
              <a:t>En insuficiencia renal moderada, la anticoagulación disminuye eventos </a:t>
            </a:r>
            <a:r>
              <a:rPr lang="es-ES" sz="2400" dirty="0" err="1" smtClean="0">
                <a:latin typeface="Arial" panose="020B0604020202020204" pitchFamily="34" charset="0"/>
                <a:cs typeface="Arial" panose="020B0604020202020204" pitchFamily="34" charset="0"/>
              </a:rPr>
              <a:t>embólicos</a:t>
            </a:r>
            <a:r>
              <a:rPr lang="es-ES" sz="2400" dirty="0" smtClean="0">
                <a:latin typeface="Arial" panose="020B0604020202020204" pitchFamily="34" charset="0"/>
                <a:cs typeface="Arial" panose="020B0604020202020204" pitchFamily="34" charset="0"/>
              </a:rPr>
              <a:t> y tiene un perfil riesgo-beneficio favorable</a:t>
            </a:r>
          </a:p>
          <a:p>
            <a:pPr marL="342900" indent="-342900">
              <a:buAutoNum type="arabicPeriod"/>
            </a:pPr>
            <a:r>
              <a:rPr lang="es-ES" sz="2400" dirty="0" smtClean="0">
                <a:latin typeface="Arial" panose="020B0604020202020204" pitchFamily="34" charset="0"/>
                <a:cs typeface="Arial" panose="020B0604020202020204" pitchFamily="34" charset="0"/>
              </a:rPr>
              <a:t>Los</a:t>
            </a:r>
            <a:r>
              <a:rPr lang="es-ES" sz="2400" dirty="0" smtClean="0">
                <a:latin typeface="Arial" panose="020B0604020202020204" pitchFamily="34" charset="0"/>
                <a:cs typeface="Arial" panose="020B0604020202020204" pitchFamily="34" charset="0"/>
              </a:rPr>
              <a:t> </a:t>
            </a:r>
            <a:r>
              <a:rPr lang="es-ES" sz="2400" dirty="0" err="1" smtClean="0">
                <a:latin typeface="Arial" panose="020B0604020202020204" pitchFamily="34" charset="0"/>
                <a:cs typeface="Arial" panose="020B0604020202020204" pitchFamily="34" charset="0"/>
              </a:rPr>
              <a:t>ACODs</a:t>
            </a:r>
            <a:r>
              <a:rPr lang="es-E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son más seguros que los </a:t>
            </a:r>
            <a:r>
              <a:rPr lang="es-ES" sz="2400" dirty="0" smtClean="0">
                <a:latin typeface="Arial" panose="020B0604020202020204" pitchFamily="34" charset="0"/>
                <a:cs typeface="Arial" panose="020B0604020202020204" pitchFamily="34" charset="0"/>
              </a:rPr>
              <a:t>AVK </a:t>
            </a:r>
            <a:r>
              <a:rPr lang="es-ES" sz="2400" dirty="0" smtClean="0">
                <a:latin typeface="Arial" panose="020B0604020202020204" pitchFamily="34" charset="0"/>
                <a:cs typeface="Arial" panose="020B0604020202020204" pitchFamily="34" charset="0"/>
              </a:rPr>
              <a:t>en esta población, especialmente </a:t>
            </a:r>
            <a:r>
              <a:rPr lang="es-ES" sz="2400" dirty="0" err="1" smtClean="0">
                <a:latin typeface="Arial" panose="020B0604020202020204" pitchFamily="34" charset="0"/>
                <a:cs typeface="Arial" panose="020B0604020202020204" pitchFamily="34" charset="0"/>
              </a:rPr>
              <a:t>apixabán</a:t>
            </a:r>
            <a:r>
              <a:rPr lang="es-ES" sz="2400" dirty="0" smtClean="0">
                <a:latin typeface="Arial" panose="020B0604020202020204" pitchFamily="34" charset="0"/>
                <a:cs typeface="Arial" panose="020B0604020202020204" pitchFamily="34" charset="0"/>
              </a:rPr>
              <a:t> y </a:t>
            </a:r>
            <a:r>
              <a:rPr lang="es-ES" sz="2400" dirty="0" smtClean="0">
                <a:latin typeface="Arial" panose="020B0604020202020204" pitchFamily="34" charset="0"/>
                <a:cs typeface="Arial" panose="020B0604020202020204" pitchFamily="34" charset="0"/>
              </a:rPr>
              <a:t>retrasan </a:t>
            </a:r>
            <a:r>
              <a:rPr lang="es-ES" sz="2400" dirty="0" smtClean="0">
                <a:latin typeface="Arial" panose="020B0604020202020204" pitchFamily="34" charset="0"/>
                <a:cs typeface="Arial" panose="020B0604020202020204" pitchFamily="34" charset="0"/>
              </a:rPr>
              <a:t>el deterioro de la función </a:t>
            </a:r>
            <a:r>
              <a:rPr lang="es-ES" sz="2400" dirty="0" smtClean="0">
                <a:latin typeface="Arial" panose="020B0604020202020204" pitchFamily="34" charset="0"/>
                <a:cs typeface="Arial" panose="020B0604020202020204" pitchFamily="34" charset="0"/>
              </a:rPr>
              <a:t>renal, </a:t>
            </a:r>
            <a:r>
              <a:rPr lang="es-ES" sz="2400" dirty="0" smtClean="0">
                <a:latin typeface="Arial" panose="020B0604020202020204" pitchFamily="34" charset="0"/>
                <a:cs typeface="Arial" panose="020B0604020202020204" pitchFamily="34" charset="0"/>
              </a:rPr>
              <a:t>especialmente </a:t>
            </a:r>
            <a:r>
              <a:rPr lang="es-ES" sz="2400" dirty="0" err="1" smtClean="0">
                <a:latin typeface="Arial" panose="020B0604020202020204" pitchFamily="34" charset="0"/>
                <a:cs typeface="Arial" panose="020B0604020202020204" pitchFamily="34" charset="0"/>
              </a:rPr>
              <a:t>ribaroxabán</a:t>
            </a:r>
            <a:r>
              <a:rPr lang="es-ES" sz="2400" dirty="0" smtClean="0">
                <a:latin typeface="Arial" panose="020B0604020202020204" pitchFamily="34" charset="0"/>
                <a:cs typeface="Arial" panose="020B0604020202020204" pitchFamily="34" charset="0"/>
              </a:rPr>
              <a:t> y </a:t>
            </a:r>
            <a:r>
              <a:rPr lang="es-ES" sz="2400" dirty="0" err="1" smtClean="0">
                <a:latin typeface="Arial" panose="020B0604020202020204" pitchFamily="34" charset="0"/>
                <a:cs typeface="Arial" panose="020B0604020202020204" pitchFamily="34" charset="0"/>
              </a:rPr>
              <a:t>dabigatrán</a:t>
            </a:r>
            <a:r>
              <a:rPr lang="es-E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Además, </a:t>
            </a:r>
            <a:r>
              <a:rPr lang="es-ES" sz="2400" dirty="0" err="1" smtClean="0">
                <a:latin typeface="Arial" panose="020B0604020202020204" pitchFamily="34" charset="0"/>
                <a:cs typeface="Arial" panose="020B0604020202020204" pitchFamily="34" charset="0"/>
              </a:rPr>
              <a:t>apixabán</a:t>
            </a:r>
            <a:r>
              <a:rPr lang="es-ES" sz="2400" dirty="0" smtClean="0">
                <a:latin typeface="Arial" panose="020B0604020202020204" pitchFamily="34" charset="0"/>
                <a:cs typeface="Arial" panose="020B0604020202020204" pitchFamily="34" charset="0"/>
              </a:rPr>
              <a:t> y </a:t>
            </a:r>
            <a:r>
              <a:rPr lang="es-ES" sz="2400" dirty="0" err="1" smtClean="0">
                <a:latin typeface="Arial" panose="020B0604020202020204" pitchFamily="34" charset="0"/>
                <a:cs typeface="Arial" panose="020B0604020202020204" pitchFamily="34" charset="0"/>
              </a:rPr>
              <a:t>dabigatrán</a:t>
            </a:r>
            <a:r>
              <a:rPr lang="es-ES" sz="2400" dirty="0" smtClean="0">
                <a:latin typeface="Arial" panose="020B0604020202020204" pitchFamily="34" charset="0"/>
                <a:cs typeface="Arial" panose="020B0604020202020204" pitchFamily="34" charset="0"/>
              </a:rPr>
              <a:t> 150 mg son más eficaces en la prevención del ictus/embolismo sistémico.</a:t>
            </a:r>
            <a:endParaRPr lang="es-ES" sz="2400" dirty="0" smtClean="0">
              <a:latin typeface="Arial" panose="020B0604020202020204" pitchFamily="34" charset="0"/>
              <a:cs typeface="Arial" panose="020B0604020202020204" pitchFamily="34" charset="0"/>
            </a:endParaRPr>
          </a:p>
          <a:p>
            <a:pPr marL="342900" indent="-342900">
              <a:buAutoNum type="arabicPeriod"/>
            </a:pPr>
            <a:r>
              <a:rPr lang="es-ES" sz="2400" dirty="0" smtClean="0">
                <a:latin typeface="Arial" panose="020B0604020202020204" pitchFamily="34" charset="0"/>
                <a:cs typeface="Arial" panose="020B0604020202020204" pitchFamily="34" charset="0"/>
              </a:rPr>
              <a:t>En diálisis, el beneficio es controvertido: hay que individualizar. </a:t>
            </a:r>
            <a:endParaRPr lang="es-ES" sz="2400" dirty="0" smtClean="0">
              <a:latin typeface="Arial" panose="020B0604020202020204" pitchFamily="34" charset="0"/>
              <a:cs typeface="Arial" panose="020B0604020202020204" pitchFamily="34" charset="0"/>
            </a:endParaRPr>
          </a:p>
          <a:p>
            <a:pPr marL="342900" indent="-342900">
              <a:buAutoNum type="arabicPeriod"/>
            </a:pPr>
            <a:r>
              <a:rPr lang="es-ES" sz="2400" dirty="0" smtClean="0">
                <a:latin typeface="Arial" panose="020B0604020202020204" pitchFamily="34" charset="0"/>
                <a:cs typeface="Arial" panose="020B0604020202020204" pitchFamily="34" charset="0"/>
              </a:rPr>
              <a:t>Los EC utilizaron el aclaramiento de creatinina (</a:t>
            </a:r>
            <a:r>
              <a:rPr lang="es-ES" sz="2400" dirty="0" err="1" smtClean="0">
                <a:latin typeface="Arial" panose="020B0604020202020204" pitchFamily="34" charset="0"/>
                <a:cs typeface="Arial" panose="020B0604020202020204" pitchFamily="34" charset="0"/>
              </a:rPr>
              <a:t>Cockroft-Gault</a:t>
            </a:r>
            <a:r>
              <a:rPr lang="es-ES" sz="2400" dirty="0" smtClean="0">
                <a:latin typeface="Arial" panose="020B0604020202020204" pitchFamily="34" charset="0"/>
                <a:cs typeface="Arial" panose="020B0604020202020204" pitchFamily="34" charset="0"/>
              </a:rPr>
              <a:t>), y debe evaluarse periódicamente de acuerdo con la función renal basal.</a:t>
            </a:r>
            <a:endParaRPr lang="es-ES" sz="2400" dirty="0" smtClean="0">
              <a:latin typeface="Arial" panose="020B0604020202020204" pitchFamily="34" charset="0"/>
              <a:cs typeface="Arial" panose="020B0604020202020204" pitchFamily="34" charset="0"/>
            </a:endParaRPr>
          </a:p>
          <a:p>
            <a:pPr marL="342900" indent="-342900">
              <a:buAutoNum type="arabicPeriod"/>
            </a:pP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23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12605" y="1534312"/>
            <a:ext cx="9793480" cy="2554545"/>
          </a:xfrm>
          <a:prstGeom prst="rect">
            <a:avLst/>
          </a:prstGeom>
        </p:spPr>
        <p:txBody>
          <a:bodyPr wrap="square">
            <a:spAutoFit/>
          </a:bodyPr>
          <a:lstStyle/>
          <a:p>
            <a:r>
              <a:rPr lang="es-ES" sz="4000" b="1" dirty="0" smtClean="0">
                <a:latin typeface="TimesNewRomanPSMT"/>
              </a:rPr>
              <a:t>Anticoagulación </a:t>
            </a:r>
            <a:r>
              <a:rPr lang="es-ES" sz="4000" b="1" dirty="0">
                <a:latin typeface="TimesNewRomanPSMT"/>
              </a:rPr>
              <a:t>en el paciente frágil y anciano con fibrilación </a:t>
            </a:r>
            <a:r>
              <a:rPr lang="es-ES" sz="4000" b="1" dirty="0" smtClean="0">
                <a:latin typeface="TimesNewRomanPSMT"/>
              </a:rPr>
              <a:t>auricular…</a:t>
            </a:r>
          </a:p>
          <a:p>
            <a:r>
              <a:rPr lang="es-ES" sz="4000" b="1" dirty="0" smtClean="0">
                <a:latin typeface="TimesNewRomanPSMT"/>
              </a:rPr>
              <a:t> </a:t>
            </a:r>
          </a:p>
          <a:p>
            <a:r>
              <a:rPr lang="es-ES" sz="4000" b="1" dirty="0" smtClean="0">
                <a:latin typeface="TimesNewRomanPSMT"/>
              </a:rPr>
              <a:t>¿</a:t>
            </a:r>
            <a:r>
              <a:rPr lang="es-ES" sz="4000" b="1" dirty="0">
                <a:latin typeface="TimesNewRomanPSMT"/>
              </a:rPr>
              <a:t>qué fármaco y qué </a:t>
            </a:r>
            <a:r>
              <a:rPr lang="es-ES" sz="4000" b="1" dirty="0" smtClean="0">
                <a:latin typeface="TimesNewRomanPSMT"/>
              </a:rPr>
              <a:t>dosis usar?</a:t>
            </a:r>
            <a:endParaRPr lang="es-ES" sz="4000" b="1" dirty="0">
              <a:latin typeface="TimesNewRomanPSMT"/>
            </a:endParaRPr>
          </a:p>
        </p:txBody>
      </p:sp>
    </p:spTree>
    <p:extLst>
      <p:ext uri="{BB962C8B-B14F-4D97-AF65-F5344CB8AC3E}">
        <p14:creationId xmlns:p14="http://schemas.microsoft.com/office/powerpoint/2010/main" val="1260218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01600" y="803900"/>
            <a:ext cx="12090400" cy="1162443"/>
          </a:xfrm>
          <a:prstGeom prst="rect">
            <a:avLst/>
          </a:prstGeom>
        </p:spPr>
      </p:pic>
      <p:sp>
        <p:nvSpPr>
          <p:cNvPr id="3" name="Rectángulo 2"/>
          <p:cNvSpPr/>
          <p:nvPr/>
        </p:nvSpPr>
        <p:spPr>
          <a:xfrm>
            <a:off x="558800" y="2242741"/>
            <a:ext cx="11226800" cy="3970318"/>
          </a:xfrm>
          <a:prstGeom prst="rect">
            <a:avLst/>
          </a:prstGeom>
        </p:spPr>
        <p:txBody>
          <a:bodyPr wrap="square">
            <a:spAutoFit/>
          </a:bodyPr>
          <a:lstStyle/>
          <a:p>
            <a:r>
              <a:rPr lang="en-US" sz="2800" b="1" i="1" dirty="0" smtClean="0"/>
              <a:t>“Frailty</a:t>
            </a:r>
            <a:r>
              <a:rPr lang="en-US" sz="2800" b="1" i="1" dirty="0"/>
              <a:t>, comorbidities, and increased risk </a:t>
            </a:r>
            <a:r>
              <a:rPr lang="en-US" sz="2800" b="1" i="1" dirty="0" smtClean="0"/>
              <a:t>of falls do </a:t>
            </a:r>
            <a:r>
              <a:rPr lang="en-US" sz="2800" b="1" i="1" dirty="0"/>
              <a:t>not outweigh the benefits of OAC given the </a:t>
            </a:r>
            <a:r>
              <a:rPr lang="en-US" sz="2800" b="1" i="1" dirty="0" smtClean="0"/>
              <a:t>small absolute </a:t>
            </a:r>
            <a:r>
              <a:rPr lang="en-US" sz="2800" b="1" i="1" dirty="0"/>
              <a:t>risk of bleeding in anticoagulated </a:t>
            </a:r>
            <a:r>
              <a:rPr lang="en-US" sz="2800" b="1" i="1" dirty="0" smtClean="0"/>
              <a:t>elderly patients.</a:t>
            </a:r>
          </a:p>
          <a:p>
            <a:r>
              <a:rPr lang="en-US" sz="2800" b="1" i="1" dirty="0" smtClean="0"/>
              <a:t>Evidence </a:t>
            </a:r>
            <a:r>
              <a:rPr lang="en-US" sz="2800" b="1" i="1" dirty="0"/>
              <a:t>from </a:t>
            </a:r>
            <a:r>
              <a:rPr lang="en-US" sz="2800" b="1" i="1" dirty="0" smtClean="0"/>
              <a:t>RCTs, meta-analyses and </a:t>
            </a:r>
            <a:r>
              <a:rPr lang="en-US" sz="2800" b="1" i="1" dirty="0"/>
              <a:t>large </a:t>
            </a:r>
            <a:r>
              <a:rPr lang="en-US" sz="2800" b="1" i="1" dirty="0" smtClean="0"/>
              <a:t>registries </a:t>
            </a:r>
            <a:r>
              <a:rPr lang="en-US" sz="2800" b="1" i="1" dirty="0"/>
              <a:t>support the use of </a:t>
            </a:r>
            <a:r>
              <a:rPr lang="en-US" sz="2800" b="1" i="1" dirty="0" smtClean="0"/>
              <a:t>OAC in </a:t>
            </a:r>
            <a:r>
              <a:rPr lang="en-US" sz="2800" b="1" i="1" dirty="0"/>
              <a:t>this age group. </a:t>
            </a:r>
            <a:endParaRPr lang="en-US" sz="2800" b="1" i="1" dirty="0" smtClean="0"/>
          </a:p>
          <a:p>
            <a:r>
              <a:rPr lang="en-US" sz="2800" b="1" i="1" dirty="0" err="1" smtClean="0"/>
              <a:t>Antiplatelets</a:t>
            </a:r>
            <a:r>
              <a:rPr lang="en-US" sz="2800" b="1" i="1" dirty="0" smtClean="0"/>
              <a:t> </a:t>
            </a:r>
            <a:r>
              <a:rPr lang="en-US" sz="2800" b="1" i="1" dirty="0"/>
              <a:t>are neither more effective nor </a:t>
            </a:r>
            <a:r>
              <a:rPr lang="en-US" sz="2800" b="1" i="1" dirty="0" smtClean="0"/>
              <a:t>safer than </a:t>
            </a:r>
            <a:r>
              <a:rPr lang="en-US" sz="2800" b="1" i="1" dirty="0"/>
              <a:t>warfarin and may even be </a:t>
            </a:r>
            <a:r>
              <a:rPr lang="en-US" sz="2800" b="1" i="1" dirty="0" smtClean="0"/>
              <a:t>harmful,</a:t>
            </a:r>
          </a:p>
          <a:p>
            <a:r>
              <a:rPr lang="en-US" sz="2800" b="1" i="1" dirty="0" smtClean="0"/>
              <a:t>whereas DOACs appear to </a:t>
            </a:r>
            <a:r>
              <a:rPr lang="en-US" sz="2800" b="1" i="1" dirty="0"/>
              <a:t>have a better overall </a:t>
            </a:r>
            <a:r>
              <a:rPr lang="en-US" sz="2800" b="1" i="1" dirty="0" smtClean="0"/>
              <a:t>risk-benefit </a:t>
            </a:r>
            <a:r>
              <a:rPr lang="en-US" sz="2800" b="1" i="1" dirty="0"/>
              <a:t>profile compared </a:t>
            </a:r>
            <a:r>
              <a:rPr lang="en-US" sz="2800" b="1" i="1" dirty="0" smtClean="0"/>
              <a:t>with warfarin.”</a:t>
            </a:r>
            <a:endParaRPr lang="es-ES" sz="2800" b="1" i="1" dirty="0"/>
          </a:p>
        </p:txBody>
      </p:sp>
      <p:sp>
        <p:nvSpPr>
          <p:cNvPr id="5" name="Rectángulo 4"/>
          <p:cNvSpPr/>
          <p:nvPr/>
        </p:nvSpPr>
        <p:spPr>
          <a:xfrm>
            <a:off x="5705870" y="6550223"/>
            <a:ext cx="6486130" cy="3077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pc="-1" dirty="0" err="1" smtClean="0">
                <a:solidFill>
                  <a:srgbClr val="000000"/>
                </a:solidFill>
                <a:uFill>
                  <a:solidFill>
                    <a:srgbClr val="FFFFFF"/>
                  </a:solidFill>
                </a:uFill>
                <a:latin typeface="Calibri"/>
              </a:rPr>
              <a:t>Hindricks</a:t>
            </a:r>
            <a:r>
              <a:rPr lang="en-US" sz="1400" b="1" spc="-1" dirty="0" smtClean="0">
                <a:solidFill>
                  <a:srgbClr val="000000"/>
                </a:solidFill>
                <a:uFill>
                  <a:solidFill>
                    <a:srgbClr val="FFFFFF"/>
                  </a:solidFill>
                </a:uFill>
                <a:latin typeface="Calibri"/>
              </a:rPr>
              <a:t> G. 2020 ESC guidelines for AF management</a:t>
            </a:r>
            <a:r>
              <a:rPr lang="en-US" sz="1400" b="1" spc="-1" dirty="0">
                <a:solidFill>
                  <a:srgbClr val="000000"/>
                </a:solidFill>
                <a:uFill>
                  <a:solidFill>
                    <a:srgbClr val="FFFFFF"/>
                  </a:solidFill>
                </a:uFill>
              </a:rPr>
              <a:t>. </a:t>
            </a:r>
            <a:r>
              <a:rPr lang="en-US" sz="1400" b="1" spc="-1" dirty="0" err="1" smtClean="0">
                <a:solidFill>
                  <a:srgbClr val="000000"/>
                </a:solidFill>
                <a:uFill>
                  <a:solidFill>
                    <a:srgbClr val="FFFFFF"/>
                  </a:solidFill>
                </a:uFill>
              </a:rPr>
              <a:t>Eur</a:t>
            </a:r>
            <a:r>
              <a:rPr lang="en-US" sz="1400" b="1" spc="-1" dirty="0" smtClean="0">
                <a:solidFill>
                  <a:srgbClr val="000000"/>
                </a:solidFill>
                <a:uFill>
                  <a:solidFill>
                    <a:srgbClr val="FFFFFF"/>
                  </a:solidFill>
                </a:uFill>
              </a:rPr>
              <a:t> </a:t>
            </a:r>
            <a:r>
              <a:rPr lang="en-US" sz="1400" b="1" spc="-1" dirty="0">
                <a:solidFill>
                  <a:srgbClr val="000000"/>
                </a:solidFill>
                <a:uFill>
                  <a:solidFill>
                    <a:srgbClr val="FFFFFF"/>
                  </a:solidFill>
                </a:uFill>
              </a:rPr>
              <a:t>Heart </a:t>
            </a:r>
            <a:r>
              <a:rPr lang="en-US" sz="1400" b="1" spc="-1" dirty="0" smtClean="0">
                <a:solidFill>
                  <a:srgbClr val="000000"/>
                </a:solidFill>
                <a:uFill>
                  <a:solidFill>
                    <a:srgbClr val="FFFFFF"/>
                  </a:solidFill>
                </a:uFill>
              </a:rPr>
              <a:t>J </a:t>
            </a:r>
            <a:r>
              <a:rPr lang="en-US" sz="1400" b="1" spc="-1" dirty="0" smtClean="0">
                <a:solidFill>
                  <a:srgbClr val="000000"/>
                </a:solidFill>
                <a:uFill>
                  <a:solidFill>
                    <a:srgbClr val="FFFFFF"/>
                  </a:solidFill>
                </a:uFill>
              </a:rPr>
              <a:t>2020;42:373-498</a:t>
            </a:r>
            <a:r>
              <a:rPr lang="en-US" sz="1400" b="1" spc="-1" dirty="0">
                <a:solidFill>
                  <a:srgbClr val="000000"/>
                </a:solidFill>
                <a:uFill>
                  <a:solidFill>
                    <a:srgbClr val="FFFFFF"/>
                  </a:solidFill>
                </a:uFill>
              </a:rPr>
              <a:t>. </a:t>
            </a:r>
            <a:endParaRPr lang="en-US" sz="1400" b="1"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822735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 name="Table 1"/>
          <p:cNvGraphicFramePr/>
          <p:nvPr>
            <p:extLst>
              <p:ext uri="{D42A27DB-BD31-4B8C-83A1-F6EECF244321}">
                <p14:modId xmlns:p14="http://schemas.microsoft.com/office/powerpoint/2010/main" val="420397041"/>
              </p:ext>
            </p:extLst>
          </p:nvPr>
        </p:nvGraphicFramePr>
        <p:xfrm>
          <a:off x="571246" y="1019291"/>
          <a:ext cx="10953372" cy="4892779"/>
        </p:xfrm>
        <a:graphic>
          <a:graphicData uri="http://schemas.openxmlformats.org/drawingml/2006/table">
            <a:tbl>
              <a:tblPr/>
              <a:tblGrid>
                <a:gridCol w="2738163">
                  <a:extLst>
                    <a:ext uri="{9D8B030D-6E8A-4147-A177-3AD203B41FA5}">
                      <a16:colId xmlns:a16="http://schemas.microsoft.com/office/drawing/2014/main" val="20000"/>
                    </a:ext>
                  </a:extLst>
                </a:gridCol>
                <a:gridCol w="2738163">
                  <a:extLst>
                    <a:ext uri="{9D8B030D-6E8A-4147-A177-3AD203B41FA5}">
                      <a16:colId xmlns:a16="http://schemas.microsoft.com/office/drawing/2014/main" val="20001"/>
                    </a:ext>
                  </a:extLst>
                </a:gridCol>
                <a:gridCol w="2738163">
                  <a:extLst>
                    <a:ext uri="{9D8B030D-6E8A-4147-A177-3AD203B41FA5}">
                      <a16:colId xmlns:a16="http://schemas.microsoft.com/office/drawing/2014/main" val="20002"/>
                    </a:ext>
                  </a:extLst>
                </a:gridCol>
                <a:gridCol w="2738883">
                  <a:extLst>
                    <a:ext uri="{9D8B030D-6E8A-4147-A177-3AD203B41FA5}">
                      <a16:colId xmlns:a16="http://schemas.microsoft.com/office/drawing/2014/main" val="20003"/>
                    </a:ext>
                  </a:extLst>
                </a:gridCol>
              </a:tblGrid>
              <a:tr h="475651">
                <a:tc gridSpan="4">
                  <a:txBody>
                    <a:bodyPr/>
                    <a:lstStyle/>
                    <a:p>
                      <a:pPr>
                        <a:lnSpc>
                          <a:spcPct val="100000"/>
                        </a:lnSpc>
                      </a:pPr>
                      <a:r>
                        <a:rPr lang="es-ES" sz="1400" b="1" strike="noStrike" spc="-1" dirty="0">
                          <a:solidFill>
                            <a:srgbClr val="FFFFFF"/>
                          </a:solidFill>
                          <a:uFill>
                            <a:solidFill>
                              <a:srgbClr val="FFFFFF"/>
                            </a:solidFill>
                          </a:uFill>
                          <a:latin typeface="Arial"/>
                        </a:rPr>
                        <a:t>Posología habitual</a:t>
                      </a:r>
                      <a:endParaRPr lang="es-ES" sz="1800" b="0" strike="noStrike" spc="-1" dirty="0">
                        <a:solidFill>
                          <a:srgbClr val="000000"/>
                        </a:solidFill>
                        <a:uFill>
                          <a:solidFill>
                            <a:srgbClr val="FFFFFF"/>
                          </a:solidFill>
                        </a:uFill>
                        <a:latin typeface="Arial"/>
                      </a:endParaRPr>
                    </a:p>
                  </a:txBody>
                  <a:tcPr marL="91428" marR="91428">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hMerge="1">
                  <a:txBody>
                    <a:bodyPr/>
                    <a:lstStyle/>
                    <a:p>
                      <a:endParaRPr lang="es-ES"/>
                    </a:p>
                  </a:txBody>
                  <a:tcPr>
                    <a:solidFill>
                      <a:srgbClr val="729FCF"/>
                    </a:solidFill>
                  </a:tcPr>
                </a:tc>
                <a:tc hMerge="1">
                  <a:txBody>
                    <a:bodyPr/>
                    <a:lstStyle/>
                    <a:p>
                      <a:endParaRPr lang="es-ES"/>
                    </a:p>
                  </a:txBody>
                  <a:tcPr>
                    <a:solidFill>
                      <a:srgbClr val="729FCF"/>
                    </a:solidFill>
                  </a:tcPr>
                </a:tc>
                <a:tc hMerge="1">
                  <a:txBody>
                    <a:bodyPr/>
                    <a:lstStyle/>
                    <a:p>
                      <a:endParaRPr lang="es-ES"/>
                    </a:p>
                  </a:txBody>
                  <a:tcPr>
                    <a:solidFill>
                      <a:srgbClr val="729FCF"/>
                    </a:solidFill>
                  </a:tcPr>
                </a:tc>
                <a:extLst>
                  <a:ext uri="{0D108BD9-81ED-4DB2-BD59-A6C34878D82A}">
                    <a16:rowId xmlns:a16="http://schemas.microsoft.com/office/drawing/2014/main" val="10000"/>
                  </a:ext>
                </a:extLst>
              </a:tr>
              <a:tr h="559931">
                <a:tc>
                  <a:txBody>
                    <a:bodyPr/>
                    <a:lstStyle/>
                    <a:p>
                      <a:pPr>
                        <a:lnSpc>
                          <a:spcPct val="100000"/>
                        </a:lnSpc>
                      </a:pPr>
                      <a:r>
                        <a:rPr lang="es-ES" sz="1400" b="0" strike="noStrike" spc="-1">
                          <a:solidFill>
                            <a:srgbClr val="000000"/>
                          </a:solidFill>
                          <a:uFill>
                            <a:solidFill>
                              <a:srgbClr val="FFFFFF"/>
                            </a:solidFill>
                          </a:uFill>
                          <a:latin typeface="Arial"/>
                        </a:rPr>
                        <a:t>Dabigatrán 150 mg BID</a:t>
                      </a:r>
                      <a:endParaRPr lang="es-ES" sz="1800" b="0" strike="noStrike" spc="-1">
                        <a:solidFill>
                          <a:srgbClr val="000000"/>
                        </a:solidFill>
                        <a:uFill>
                          <a:solidFill>
                            <a:srgbClr val="FFFFFF"/>
                          </a:solidFill>
                        </a:uFill>
                        <a:latin typeface="Arial"/>
                      </a:endParaRPr>
                    </a:p>
                  </a:txBody>
                  <a:tcPr marL="91428" marR="91428">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s-ES" sz="1400" b="0" strike="noStrike" spc="-1">
                          <a:solidFill>
                            <a:srgbClr val="000000"/>
                          </a:solidFill>
                          <a:uFill>
                            <a:solidFill>
                              <a:srgbClr val="FFFFFF"/>
                            </a:solidFill>
                          </a:uFill>
                          <a:latin typeface="Arial"/>
                        </a:rPr>
                        <a:t>Rivaroxabán 20 mg OD</a:t>
                      </a:r>
                      <a:endParaRPr lang="es-ES" sz="1800" b="0" strike="noStrike" spc="-1">
                        <a:solidFill>
                          <a:srgbClr val="000000"/>
                        </a:solidFill>
                        <a:uFill>
                          <a:solidFill>
                            <a:srgbClr val="FFFFFF"/>
                          </a:solidFill>
                        </a:uFill>
                        <a:latin typeface="Arial"/>
                      </a:endParaRPr>
                    </a:p>
                  </a:txBody>
                  <a:tcPr marL="91428" marR="91428">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s-ES" sz="1400" b="0" strike="noStrike" spc="-1">
                          <a:solidFill>
                            <a:srgbClr val="000000"/>
                          </a:solidFill>
                          <a:uFill>
                            <a:solidFill>
                              <a:srgbClr val="FFFFFF"/>
                            </a:solidFill>
                          </a:uFill>
                          <a:latin typeface="Arial"/>
                        </a:rPr>
                        <a:t>Apixabán 5 mg BID</a:t>
                      </a:r>
                      <a:endParaRPr lang="es-ES" sz="1800" b="0" strike="noStrike" spc="-1">
                        <a:solidFill>
                          <a:srgbClr val="000000"/>
                        </a:solidFill>
                        <a:uFill>
                          <a:solidFill>
                            <a:srgbClr val="FFFFFF"/>
                          </a:solidFill>
                        </a:uFill>
                        <a:latin typeface="Arial"/>
                      </a:endParaRPr>
                    </a:p>
                  </a:txBody>
                  <a:tcPr marL="91428" marR="91428">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s-ES" sz="1400" b="0" strike="noStrike" spc="-1">
                          <a:solidFill>
                            <a:srgbClr val="000000"/>
                          </a:solidFill>
                          <a:uFill>
                            <a:solidFill>
                              <a:srgbClr val="FFFFFF"/>
                            </a:solidFill>
                          </a:uFill>
                          <a:latin typeface="Arial"/>
                        </a:rPr>
                        <a:t>Edoxabán 60 mg OD</a:t>
                      </a:r>
                      <a:endParaRPr lang="es-ES" sz="1800" b="0" strike="noStrike" spc="-1">
                        <a:solidFill>
                          <a:srgbClr val="000000"/>
                        </a:solidFill>
                        <a:uFill>
                          <a:solidFill>
                            <a:srgbClr val="FFFFFF"/>
                          </a:solidFill>
                        </a:uFill>
                        <a:latin typeface="Arial"/>
                      </a:endParaRPr>
                    </a:p>
                  </a:txBody>
                  <a:tcPr marL="91428" marR="91428">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1"/>
                  </a:ext>
                </a:extLst>
              </a:tr>
              <a:tr h="475651">
                <a:tc gridSpan="4">
                  <a:txBody>
                    <a:bodyPr/>
                    <a:lstStyle/>
                    <a:p>
                      <a:pPr>
                        <a:lnSpc>
                          <a:spcPct val="100000"/>
                        </a:lnSpc>
                      </a:pPr>
                      <a:r>
                        <a:rPr lang="es-ES" sz="1400" b="0" strike="noStrike" spc="-1" dirty="0">
                          <a:solidFill>
                            <a:srgbClr val="FFFFFF"/>
                          </a:solidFill>
                          <a:uFill>
                            <a:solidFill>
                              <a:srgbClr val="FFFFFF"/>
                            </a:solidFill>
                          </a:uFill>
                          <a:latin typeface="Arial"/>
                        </a:rPr>
                        <a:t>Reducción de dosis en las siguientes circunstancias</a:t>
                      </a:r>
                      <a:endParaRPr lang="es-ES" sz="1800" b="0" strike="noStrike" spc="-1" dirty="0">
                        <a:solidFill>
                          <a:srgbClr val="000000"/>
                        </a:solidFill>
                        <a:uFill>
                          <a:solidFill>
                            <a:srgbClr val="FFFFFF"/>
                          </a:solidFill>
                        </a:uFill>
                        <a:latin typeface="Arial"/>
                      </a:endParaRPr>
                    </a:p>
                  </a:txBody>
                  <a:tcPr marL="91428" marR="91428">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hMerge="1">
                  <a:txBody>
                    <a:bodyPr/>
                    <a:lstStyle/>
                    <a:p>
                      <a:endParaRPr lang="es-ES"/>
                    </a:p>
                  </a:txBody>
                  <a:tcPr>
                    <a:solidFill>
                      <a:srgbClr val="729FCF"/>
                    </a:solidFill>
                  </a:tcPr>
                </a:tc>
                <a:tc hMerge="1">
                  <a:txBody>
                    <a:bodyPr/>
                    <a:lstStyle/>
                    <a:p>
                      <a:endParaRPr lang="es-ES"/>
                    </a:p>
                  </a:txBody>
                  <a:tcPr>
                    <a:solidFill>
                      <a:srgbClr val="729FCF"/>
                    </a:solidFill>
                  </a:tcPr>
                </a:tc>
                <a:tc hMerge="1">
                  <a:txBody>
                    <a:bodyPr/>
                    <a:lstStyle/>
                    <a:p>
                      <a:endParaRPr lang="es-ES"/>
                    </a:p>
                  </a:txBody>
                  <a:tcPr>
                    <a:solidFill>
                      <a:srgbClr val="729FCF"/>
                    </a:solidFill>
                  </a:tcPr>
                </a:tc>
                <a:extLst>
                  <a:ext uri="{0D108BD9-81ED-4DB2-BD59-A6C34878D82A}">
                    <a16:rowId xmlns:a16="http://schemas.microsoft.com/office/drawing/2014/main" val="10002"/>
                  </a:ext>
                </a:extLst>
              </a:tr>
              <a:tr h="3381546">
                <a:tc>
                  <a:txBody>
                    <a:bodyPr/>
                    <a:lstStyle/>
                    <a:p>
                      <a:pPr>
                        <a:lnSpc>
                          <a:spcPct val="100000"/>
                        </a:lnSpc>
                      </a:pPr>
                      <a:r>
                        <a:rPr lang="es-ES" sz="1400" b="0" strike="noStrike" spc="-1" dirty="0">
                          <a:solidFill>
                            <a:srgbClr val="000000"/>
                          </a:solidFill>
                          <a:uFill>
                            <a:solidFill>
                              <a:srgbClr val="FFFFFF"/>
                            </a:solidFill>
                          </a:uFill>
                          <a:latin typeface="Arial"/>
                        </a:rPr>
                        <a:t>110 mg BID en: </a:t>
                      </a:r>
                      <a:endParaRPr lang="es-ES" sz="1800" b="0" strike="noStrike" spc="-1" dirty="0">
                        <a:solidFill>
                          <a:srgbClr val="000000"/>
                        </a:solidFill>
                        <a:uFill>
                          <a:solidFill>
                            <a:srgbClr val="FFFFFF"/>
                          </a:solidFill>
                        </a:uFill>
                        <a:latin typeface="Arial"/>
                      </a:endParaRPr>
                    </a:p>
                    <a:p>
                      <a:pPr indent="-216000">
                        <a:lnSpc>
                          <a:spcPct val="100000"/>
                        </a:lnSpc>
                        <a:buClr>
                          <a:srgbClr val="000000"/>
                        </a:buClr>
                        <a:buFont typeface="StarSymbol"/>
                        <a:buChar char="-"/>
                      </a:pPr>
                      <a:r>
                        <a:rPr lang="es-ES" sz="1400" b="0" strike="noStrike" spc="-1" dirty="0">
                          <a:solidFill>
                            <a:srgbClr val="000000"/>
                          </a:solidFill>
                          <a:uFill>
                            <a:solidFill>
                              <a:srgbClr val="FFFFFF"/>
                            </a:solidFill>
                          </a:uFill>
                          <a:latin typeface="Arial"/>
                        </a:rPr>
                        <a:t>Edad ≥ 80 años</a:t>
                      </a:r>
                      <a:r>
                        <a:rPr lang="es-ES" sz="1400" b="0" strike="noStrike" spc="-1" dirty="0" smtClean="0">
                          <a:solidFill>
                            <a:srgbClr val="000000"/>
                          </a:solidFill>
                          <a:uFill>
                            <a:solidFill>
                              <a:srgbClr val="FFFFFF"/>
                            </a:solidFill>
                          </a:uFill>
                          <a:latin typeface="Arial"/>
                        </a:rPr>
                        <a:t>.</a:t>
                      </a:r>
                    </a:p>
                    <a:p>
                      <a:pPr marL="0" marR="0" indent="-216000" algn="l" defTabSz="914400" rtl="0" eaLnBrk="1" fontAlgn="auto" latinLnBrk="0" hangingPunct="1">
                        <a:lnSpc>
                          <a:spcPct val="100000"/>
                        </a:lnSpc>
                        <a:spcBef>
                          <a:spcPts val="0"/>
                        </a:spcBef>
                        <a:spcAft>
                          <a:spcPts val="0"/>
                        </a:spcAft>
                        <a:buClr>
                          <a:srgbClr val="000000"/>
                        </a:buClr>
                        <a:buSzTx/>
                        <a:buFont typeface="StarSymbol"/>
                        <a:buChar char="-"/>
                        <a:tabLst/>
                        <a:defRPr/>
                      </a:pPr>
                      <a:r>
                        <a:rPr lang="es-ES" sz="1400" b="0" strike="noStrike" spc="-1" dirty="0" smtClean="0">
                          <a:solidFill>
                            <a:srgbClr val="000000"/>
                          </a:solidFill>
                          <a:uFill>
                            <a:solidFill>
                              <a:srgbClr val="FFFFFF"/>
                            </a:solidFill>
                          </a:uFill>
                          <a:latin typeface="Arial"/>
                        </a:rPr>
                        <a:t>Tratamiento con </a:t>
                      </a:r>
                      <a:r>
                        <a:rPr lang="es-ES" sz="1400" b="0" strike="noStrike" spc="-1" dirty="0" err="1" smtClean="0">
                          <a:solidFill>
                            <a:srgbClr val="000000"/>
                          </a:solidFill>
                          <a:uFill>
                            <a:solidFill>
                              <a:srgbClr val="FFFFFF"/>
                            </a:solidFill>
                          </a:uFill>
                          <a:latin typeface="Arial"/>
                        </a:rPr>
                        <a:t>verapamil</a:t>
                      </a:r>
                      <a:r>
                        <a:rPr lang="es-ES" sz="1400" b="0" strike="noStrike" spc="-1" dirty="0" smtClean="0">
                          <a:solidFill>
                            <a:srgbClr val="000000"/>
                          </a:solidFill>
                          <a:uFill>
                            <a:solidFill>
                              <a:srgbClr val="FFFFFF"/>
                            </a:solidFill>
                          </a:uFill>
                          <a:latin typeface="Arial"/>
                        </a:rPr>
                        <a:t>.  </a:t>
                      </a:r>
                      <a:endParaRPr lang="es-ES" sz="1800" b="0" strike="noStrike" spc="-1" dirty="0">
                        <a:solidFill>
                          <a:srgbClr val="000000"/>
                        </a:solidFill>
                        <a:uFill>
                          <a:solidFill>
                            <a:srgbClr val="FFFFFF"/>
                          </a:solidFill>
                        </a:uFill>
                        <a:latin typeface="Arial"/>
                      </a:endParaRPr>
                    </a:p>
                    <a:p>
                      <a:pPr indent="-216000">
                        <a:lnSpc>
                          <a:spcPct val="100000"/>
                        </a:lnSpc>
                        <a:buClr>
                          <a:srgbClr val="000000"/>
                        </a:buClr>
                        <a:buFont typeface="StarSymbol"/>
                        <a:buChar char="-"/>
                      </a:pPr>
                      <a:r>
                        <a:rPr lang="es-ES" sz="1400" b="0" strike="noStrike" spc="-1" dirty="0">
                          <a:solidFill>
                            <a:srgbClr val="000000"/>
                          </a:solidFill>
                          <a:uFill>
                            <a:solidFill>
                              <a:srgbClr val="FFFFFF"/>
                            </a:solidFill>
                          </a:uFill>
                          <a:latin typeface="Arial"/>
                        </a:rPr>
                        <a:t> Insuficiencia renal moderada (</a:t>
                      </a:r>
                      <a:r>
                        <a:rPr lang="es-ES" sz="1400" b="0" strike="noStrike" spc="-1" dirty="0" err="1">
                          <a:solidFill>
                            <a:srgbClr val="000000"/>
                          </a:solidFill>
                          <a:uFill>
                            <a:solidFill>
                              <a:srgbClr val="FFFFFF"/>
                            </a:solidFill>
                          </a:uFill>
                          <a:latin typeface="Arial"/>
                        </a:rPr>
                        <a:t>ACr</a:t>
                      </a:r>
                      <a:r>
                        <a:rPr lang="es-ES" sz="1400" b="0" strike="noStrike" spc="-1" dirty="0">
                          <a:solidFill>
                            <a:srgbClr val="000000"/>
                          </a:solidFill>
                          <a:uFill>
                            <a:solidFill>
                              <a:srgbClr val="FFFFFF"/>
                            </a:solidFill>
                          </a:uFill>
                          <a:latin typeface="Arial"/>
                        </a:rPr>
                        <a:t>: 30-49 ml/min) y/o edad 75-79 años cuando el riesgo hemorrágico es alto (ej.: peso &lt; 50 kg, AAS, AINE, </a:t>
                      </a:r>
                      <a:r>
                        <a:rPr lang="es-ES" sz="1400" b="0" strike="noStrike" spc="-1" dirty="0" err="1">
                          <a:solidFill>
                            <a:srgbClr val="000000"/>
                          </a:solidFill>
                          <a:uFill>
                            <a:solidFill>
                              <a:srgbClr val="FFFFFF"/>
                            </a:solidFill>
                          </a:uFill>
                          <a:latin typeface="Arial"/>
                        </a:rPr>
                        <a:t>clopidogrel</a:t>
                      </a:r>
                      <a:r>
                        <a:rPr lang="es-ES" sz="1400" b="0" strike="noStrike" spc="-1" dirty="0">
                          <a:solidFill>
                            <a:srgbClr val="000000"/>
                          </a:solidFill>
                          <a:uFill>
                            <a:solidFill>
                              <a:srgbClr val="FFFFFF"/>
                            </a:solidFill>
                          </a:uFill>
                          <a:latin typeface="Arial"/>
                        </a:rPr>
                        <a:t>, etc.) </a:t>
                      </a:r>
                      <a:r>
                        <a:rPr lang="es-ES" sz="1400" b="0" strike="noStrike" spc="-1" dirty="0" smtClean="0">
                          <a:solidFill>
                            <a:srgbClr val="000000"/>
                          </a:solidFill>
                          <a:uFill>
                            <a:solidFill>
                              <a:srgbClr val="FFFFFF"/>
                            </a:solidFill>
                          </a:uFill>
                          <a:latin typeface="Arial"/>
                        </a:rPr>
                        <a:t> </a:t>
                      </a:r>
                      <a:endParaRPr lang="es-ES" sz="1800" b="0" strike="noStrike" spc="-1" dirty="0">
                        <a:solidFill>
                          <a:srgbClr val="000000"/>
                        </a:solidFill>
                        <a:uFill>
                          <a:solidFill>
                            <a:srgbClr val="FFFFFF"/>
                          </a:solidFill>
                        </a:uFill>
                        <a:latin typeface="Arial"/>
                      </a:endParaRPr>
                    </a:p>
                  </a:txBody>
                  <a:tcPr marL="91428" marR="91428">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s-ES" sz="1400" b="0" strike="noStrike" spc="-1" dirty="0">
                          <a:solidFill>
                            <a:srgbClr val="000000"/>
                          </a:solidFill>
                          <a:uFill>
                            <a:solidFill>
                              <a:srgbClr val="FFFFFF"/>
                            </a:solidFill>
                          </a:uFill>
                          <a:latin typeface="Arial"/>
                        </a:rPr>
                        <a:t>15 mg OD en: </a:t>
                      </a:r>
                      <a:endParaRPr lang="es-ES" sz="1800" b="0" strike="noStrike" spc="-1" dirty="0">
                        <a:solidFill>
                          <a:srgbClr val="000000"/>
                        </a:solidFill>
                        <a:uFill>
                          <a:solidFill>
                            <a:srgbClr val="FFFFFF"/>
                          </a:solidFill>
                        </a:uFill>
                        <a:latin typeface="Arial"/>
                      </a:endParaRPr>
                    </a:p>
                    <a:p>
                      <a:pPr>
                        <a:lnSpc>
                          <a:spcPct val="100000"/>
                        </a:lnSpc>
                      </a:pPr>
                      <a:r>
                        <a:rPr lang="es-ES" sz="1400" b="0" strike="noStrike" spc="-1" dirty="0">
                          <a:solidFill>
                            <a:srgbClr val="000000"/>
                          </a:solidFill>
                          <a:uFill>
                            <a:solidFill>
                              <a:srgbClr val="FFFFFF"/>
                            </a:solidFill>
                          </a:uFill>
                          <a:latin typeface="Arial"/>
                        </a:rPr>
                        <a:t>- Insuficiencia renal </a:t>
                      </a:r>
                      <a:r>
                        <a:rPr lang="es-ES" sz="1400" b="0" strike="noStrike" spc="-1" dirty="0" smtClean="0">
                          <a:solidFill>
                            <a:srgbClr val="000000"/>
                          </a:solidFill>
                          <a:uFill>
                            <a:solidFill>
                              <a:srgbClr val="FFFFFF"/>
                            </a:solidFill>
                          </a:uFill>
                          <a:latin typeface="Arial"/>
                        </a:rPr>
                        <a:t>moderada o grave (</a:t>
                      </a:r>
                      <a:r>
                        <a:rPr lang="es-ES" sz="1400" b="0" strike="noStrike" spc="-1" dirty="0" err="1">
                          <a:solidFill>
                            <a:srgbClr val="000000"/>
                          </a:solidFill>
                          <a:uFill>
                            <a:solidFill>
                              <a:srgbClr val="FFFFFF"/>
                            </a:solidFill>
                          </a:uFill>
                          <a:latin typeface="Arial"/>
                        </a:rPr>
                        <a:t>ACr</a:t>
                      </a:r>
                      <a:r>
                        <a:rPr lang="es-ES" sz="1400" b="0" strike="noStrike" spc="-1" dirty="0">
                          <a:solidFill>
                            <a:srgbClr val="000000"/>
                          </a:solidFill>
                          <a:uFill>
                            <a:solidFill>
                              <a:srgbClr val="FFFFFF"/>
                            </a:solidFill>
                          </a:uFill>
                          <a:latin typeface="Arial"/>
                        </a:rPr>
                        <a:t>: </a:t>
                      </a:r>
                      <a:r>
                        <a:rPr lang="es-ES" sz="1400" b="0" strike="noStrike" spc="-1" dirty="0" smtClean="0">
                          <a:solidFill>
                            <a:srgbClr val="000000"/>
                          </a:solidFill>
                          <a:uFill>
                            <a:solidFill>
                              <a:srgbClr val="FFFFFF"/>
                            </a:solidFill>
                          </a:uFill>
                          <a:latin typeface="Arial"/>
                        </a:rPr>
                        <a:t>15-49 </a:t>
                      </a:r>
                      <a:r>
                        <a:rPr lang="es-ES" sz="1400" b="0" strike="noStrike" spc="-1" dirty="0">
                          <a:solidFill>
                            <a:srgbClr val="000000"/>
                          </a:solidFill>
                          <a:uFill>
                            <a:solidFill>
                              <a:srgbClr val="FFFFFF"/>
                            </a:solidFill>
                          </a:uFill>
                          <a:latin typeface="Arial"/>
                        </a:rPr>
                        <a:t>ml/min). </a:t>
                      </a:r>
                      <a:r>
                        <a:rPr lang="es-ES" sz="1400" b="0" strike="noStrike" spc="-1" dirty="0" smtClean="0">
                          <a:solidFill>
                            <a:srgbClr val="000000"/>
                          </a:solidFill>
                          <a:uFill>
                            <a:solidFill>
                              <a:srgbClr val="FFFFFF"/>
                            </a:solidFill>
                          </a:uFill>
                          <a:latin typeface="Arial"/>
                        </a:rPr>
                        <a:t>-</a:t>
                      </a:r>
                      <a:endParaRPr lang="es-ES" sz="1800" b="0" strike="noStrike" spc="-1" dirty="0">
                        <a:solidFill>
                          <a:srgbClr val="000000"/>
                        </a:solidFill>
                        <a:uFill>
                          <a:solidFill>
                            <a:srgbClr val="FFFFFF"/>
                          </a:solidFill>
                        </a:uFill>
                        <a:latin typeface="Arial"/>
                      </a:endParaRPr>
                    </a:p>
                  </a:txBody>
                  <a:tcPr marL="91428" marR="91428">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s-ES" sz="1400" b="0" strike="noStrike" spc="-1" dirty="0">
                          <a:solidFill>
                            <a:srgbClr val="000000"/>
                          </a:solidFill>
                          <a:uFill>
                            <a:solidFill>
                              <a:srgbClr val="FFFFFF"/>
                            </a:solidFill>
                          </a:uFill>
                          <a:latin typeface="Arial"/>
                        </a:rPr>
                        <a:t>2,5 mg BID en: Pacientes con al menos 2 de los 3 siguientes criterios</a:t>
                      </a:r>
                      <a:r>
                        <a:rPr lang="es-ES" sz="1400" b="0" strike="noStrike" spc="-1" dirty="0" smtClean="0">
                          <a:solidFill>
                            <a:srgbClr val="000000"/>
                          </a:solidFill>
                          <a:uFill>
                            <a:solidFill>
                              <a:srgbClr val="FFFFFF"/>
                            </a:solidFill>
                          </a:uFill>
                          <a:latin typeface="Arial"/>
                        </a:rPr>
                        <a:t>:</a:t>
                      </a:r>
                    </a:p>
                    <a:p>
                      <a:pPr>
                        <a:lnSpc>
                          <a:spcPct val="100000"/>
                        </a:lnSpc>
                      </a:pPr>
                      <a:r>
                        <a:rPr lang="es-ES" sz="1400" b="0" strike="noStrike" spc="-1" dirty="0" smtClean="0">
                          <a:solidFill>
                            <a:srgbClr val="000000"/>
                          </a:solidFill>
                          <a:uFill>
                            <a:solidFill>
                              <a:srgbClr val="FFFFFF"/>
                            </a:solidFill>
                          </a:uFill>
                          <a:latin typeface="Arial"/>
                        </a:rPr>
                        <a:t> </a:t>
                      </a:r>
                      <a:r>
                        <a:rPr lang="es-ES" sz="1400" b="0" strike="noStrike" spc="-1" dirty="0">
                          <a:solidFill>
                            <a:srgbClr val="000000"/>
                          </a:solidFill>
                          <a:uFill>
                            <a:solidFill>
                              <a:srgbClr val="FFFFFF"/>
                            </a:solidFill>
                          </a:uFill>
                          <a:latin typeface="Arial"/>
                        </a:rPr>
                        <a:t>- Edad ≥ 80 años. </a:t>
                      </a:r>
                      <a:endParaRPr lang="es-ES" sz="1400" b="0" strike="noStrike" spc="-1" dirty="0" smtClean="0">
                        <a:solidFill>
                          <a:srgbClr val="000000"/>
                        </a:solidFill>
                        <a:uFill>
                          <a:solidFill>
                            <a:srgbClr val="FFFFFF"/>
                          </a:solidFill>
                        </a:uFill>
                        <a:latin typeface="Arial"/>
                      </a:endParaRPr>
                    </a:p>
                    <a:p>
                      <a:pPr marL="285750" indent="-285750">
                        <a:lnSpc>
                          <a:spcPct val="100000"/>
                        </a:lnSpc>
                        <a:buFontTx/>
                        <a:buChar char="-"/>
                      </a:pPr>
                      <a:r>
                        <a:rPr lang="es-ES" sz="1400" b="0" strike="noStrike" spc="-1" dirty="0" smtClean="0">
                          <a:solidFill>
                            <a:srgbClr val="000000"/>
                          </a:solidFill>
                          <a:uFill>
                            <a:solidFill>
                              <a:srgbClr val="FFFFFF"/>
                            </a:solidFill>
                          </a:uFill>
                          <a:latin typeface="Arial"/>
                        </a:rPr>
                        <a:t>Peso </a:t>
                      </a:r>
                      <a:r>
                        <a:rPr lang="es-ES" sz="1400" b="0" strike="noStrike" spc="-1" dirty="0">
                          <a:solidFill>
                            <a:srgbClr val="000000"/>
                          </a:solidFill>
                          <a:uFill>
                            <a:solidFill>
                              <a:srgbClr val="FFFFFF"/>
                            </a:solidFill>
                          </a:uFill>
                          <a:latin typeface="Arial"/>
                        </a:rPr>
                        <a:t>corporal ≤ 60 kg. </a:t>
                      </a:r>
                      <a:endParaRPr lang="es-ES" sz="1400" b="0" strike="noStrike" spc="-1" dirty="0" smtClean="0">
                        <a:solidFill>
                          <a:srgbClr val="000000"/>
                        </a:solidFill>
                        <a:uFill>
                          <a:solidFill>
                            <a:srgbClr val="FFFFFF"/>
                          </a:solidFill>
                        </a:uFill>
                        <a:latin typeface="Arial"/>
                      </a:endParaRPr>
                    </a:p>
                    <a:p>
                      <a:pPr marL="285750" indent="-285750">
                        <a:lnSpc>
                          <a:spcPct val="100000"/>
                        </a:lnSpc>
                        <a:buFontTx/>
                        <a:buChar char="-"/>
                      </a:pPr>
                      <a:r>
                        <a:rPr lang="es-ES" sz="1400" b="0" strike="noStrike" spc="-1" dirty="0" smtClean="0">
                          <a:solidFill>
                            <a:srgbClr val="000000"/>
                          </a:solidFill>
                          <a:uFill>
                            <a:solidFill>
                              <a:srgbClr val="FFFFFF"/>
                            </a:solidFill>
                          </a:uFill>
                          <a:latin typeface="Arial"/>
                        </a:rPr>
                        <a:t>Creatinina </a:t>
                      </a:r>
                      <a:r>
                        <a:rPr lang="es-ES" sz="1400" b="0" strike="noStrike" spc="-1" dirty="0">
                          <a:solidFill>
                            <a:srgbClr val="000000"/>
                          </a:solidFill>
                          <a:uFill>
                            <a:solidFill>
                              <a:srgbClr val="FFFFFF"/>
                            </a:solidFill>
                          </a:uFill>
                          <a:latin typeface="Arial"/>
                        </a:rPr>
                        <a:t>sérica ≥ 1,5 mg/dl (133 </a:t>
                      </a:r>
                      <a:r>
                        <a:rPr lang="es-ES" sz="1400" b="0" strike="noStrike" spc="-1" dirty="0" err="1">
                          <a:solidFill>
                            <a:srgbClr val="000000"/>
                          </a:solidFill>
                          <a:uFill>
                            <a:solidFill>
                              <a:srgbClr val="FFFFFF"/>
                            </a:solidFill>
                          </a:uFill>
                          <a:latin typeface="Arial"/>
                        </a:rPr>
                        <a:t>micromol</a:t>
                      </a:r>
                      <a:r>
                        <a:rPr lang="es-ES" sz="1400" b="0" strike="noStrike" spc="-1" dirty="0">
                          <a:solidFill>
                            <a:srgbClr val="000000"/>
                          </a:solidFill>
                          <a:uFill>
                            <a:solidFill>
                              <a:srgbClr val="FFFFFF"/>
                            </a:solidFill>
                          </a:uFill>
                          <a:latin typeface="Arial"/>
                        </a:rPr>
                        <a:t>/l) </a:t>
                      </a:r>
                      <a:endParaRPr lang="es-ES" sz="1400" b="0" strike="noStrike" spc="-1" dirty="0" smtClean="0">
                        <a:solidFill>
                          <a:srgbClr val="000000"/>
                        </a:solidFill>
                        <a:uFill>
                          <a:solidFill>
                            <a:srgbClr val="FFFFFF"/>
                          </a:solidFill>
                        </a:uFill>
                        <a:latin typeface="Arial"/>
                      </a:endParaRPr>
                    </a:p>
                    <a:p>
                      <a:pPr marL="0" indent="0">
                        <a:lnSpc>
                          <a:spcPct val="100000"/>
                        </a:lnSpc>
                        <a:buFontTx/>
                        <a:buNone/>
                      </a:pPr>
                      <a:endParaRPr lang="es-ES" sz="1400" b="0" strike="noStrike" spc="-1" dirty="0" smtClean="0">
                        <a:solidFill>
                          <a:srgbClr val="000000"/>
                        </a:solidFill>
                        <a:uFill>
                          <a:solidFill>
                            <a:srgbClr val="FFFFFF"/>
                          </a:solidFill>
                        </a:uFill>
                        <a:latin typeface="Arial"/>
                      </a:endParaRPr>
                    </a:p>
                    <a:p>
                      <a:pPr marL="0" indent="0">
                        <a:lnSpc>
                          <a:spcPct val="100000"/>
                        </a:lnSpc>
                        <a:buFontTx/>
                        <a:buNone/>
                      </a:pPr>
                      <a:r>
                        <a:rPr lang="es-ES" sz="1400" b="0" strike="noStrike" spc="-1" dirty="0" smtClean="0">
                          <a:solidFill>
                            <a:srgbClr val="000000"/>
                          </a:solidFill>
                          <a:uFill>
                            <a:solidFill>
                              <a:srgbClr val="FFFFFF"/>
                            </a:solidFill>
                          </a:uFill>
                          <a:latin typeface="Arial"/>
                        </a:rPr>
                        <a:t>- </a:t>
                      </a:r>
                      <a:r>
                        <a:rPr lang="es-ES" sz="1400" b="0" strike="noStrike" spc="-1" dirty="0">
                          <a:solidFill>
                            <a:srgbClr val="000000"/>
                          </a:solidFill>
                          <a:uFill>
                            <a:solidFill>
                              <a:srgbClr val="FFFFFF"/>
                            </a:solidFill>
                          </a:uFill>
                          <a:latin typeface="Arial"/>
                        </a:rPr>
                        <a:t>Pacientes con insuficiencia renal grave (</a:t>
                      </a:r>
                      <a:r>
                        <a:rPr lang="es-ES" sz="1400" b="0" strike="noStrike" spc="-1" dirty="0" err="1">
                          <a:solidFill>
                            <a:srgbClr val="000000"/>
                          </a:solidFill>
                          <a:uFill>
                            <a:solidFill>
                              <a:srgbClr val="FFFFFF"/>
                            </a:solidFill>
                          </a:uFill>
                          <a:latin typeface="Arial"/>
                        </a:rPr>
                        <a:t>ACr</a:t>
                      </a:r>
                      <a:r>
                        <a:rPr lang="es-ES" sz="1400" b="0" strike="noStrike" spc="-1" dirty="0">
                          <a:solidFill>
                            <a:srgbClr val="000000"/>
                          </a:solidFill>
                          <a:uFill>
                            <a:solidFill>
                              <a:srgbClr val="FFFFFF"/>
                            </a:solidFill>
                          </a:uFill>
                          <a:latin typeface="Arial"/>
                        </a:rPr>
                        <a:t>: 15-29 ml/min) </a:t>
                      </a:r>
                      <a:endParaRPr lang="es-ES" sz="1800" b="0" strike="noStrike" spc="-1" dirty="0">
                        <a:solidFill>
                          <a:srgbClr val="000000"/>
                        </a:solidFill>
                        <a:uFill>
                          <a:solidFill>
                            <a:srgbClr val="FFFFFF"/>
                          </a:solidFill>
                        </a:uFill>
                        <a:latin typeface="Arial"/>
                      </a:endParaRPr>
                    </a:p>
                  </a:txBody>
                  <a:tcPr marL="91428" marR="91428">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s-ES" sz="1400" b="0" strike="noStrike" spc="-1" dirty="0">
                          <a:solidFill>
                            <a:srgbClr val="000000"/>
                          </a:solidFill>
                          <a:uFill>
                            <a:solidFill>
                              <a:srgbClr val="FFFFFF"/>
                            </a:solidFill>
                          </a:uFill>
                          <a:latin typeface="Arial"/>
                        </a:rPr>
                        <a:t>30 mg OD en: Pacientes con al menos 1 de los 3 siguientes criterios: </a:t>
                      </a:r>
                      <a:endParaRPr lang="es-ES" sz="1400" b="0" strike="noStrike" spc="-1" dirty="0" smtClean="0">
                        <a:solidFill>
                          <a:srgbClr val="000000"/>
                        </a:solidFill>
                        <a:uFill>
                          <a:solidFill>
                            <a:srgbClr val="FFFFFF"/>
                          </a:solidFill>
                        </a:uFill>
                        <a:latin typeface="Arial"/>
                      </a:endParaRPr>
                    </a:p>
                    <a:p>
                      <a:pPr marL="285750" indent="-285750">
                        <a:lnSpc>
                          <a:spcPct val="100000"/>
                        </a:lnSpc>
                        <a:buFontTx/>
                        <a:buChar char="-"/>
                      </a:pPr>
                      <a:r>
                        <a:rPr lang="es-ES" sz="1400" b="0" strike="noStrike" spc="-1" dirty="0" smtClean="0">
                          <a:solidFill>
                            <a:srgbClr val="000000"/>
                          </a:solidFill>
                          <a:uFill>
                            <a:solidFill>
                              <a:srgbClr val="FFFFFF"/>
                            </a:solidFill>
                          </a:uFill>
                          <a:latin typeface="Arial"/>
                        </a:rPr>
                        <a:t>Insuficiencia </a:t>
                      </a:r>
                      <a:r>
                        <a:rPr lang="es-ES" sz="1400" b="0" strike="noStrike" spc="-1" dirty="0">
                          <a:solidFill>
                            <a:srgbClr val="000000"/>
                          </a:solidFill>
                          <a:uFill>
                            <a:solidFill>
                              <a:srgbClr val="FFFFFF"/>
                            </a:solidFill>
                          </a:uFill>
                          <a:latin typeface="Arial"/>
                        </a:rPr>
                        <a:t>renal moderada o grave (</a:t>
                      </a:r>
                      <a:r>
                        <a:rPr lang="es-ES" sz="1400" b="0" strike="noStrike" spc="-1" dirty="0" err="1">
                          <a:solidFill>
                            <a:srgbClr val="000000"/>
                          </a:solidFill>
                          <a:uFill>
                            <a:solidFill>
                              <a:srgbClr val="FFFFFF"/>
                            </a:solidFill>
                          </a:uFill>
                          <a:latin typeface="Arial"/>
                        </a:rPr>
                        <a:t>ACr</a:t>
                      </a:r>
                      <a:r>
                        <a:rPr lang="es-ES" sz="1400" b="0" strike="noStrike" spc="-1" dirty="0">
                          <a:solidFill>
                            <a:srgbClr val="000000"/>
                          </a:solidFill>
                          <a:uFill>
                            <a:solidFill>
                              <a:srgbClr val="FFFFFF"/>
                            </a:solidFill>
                          </a:uFill>
                          <a:latin typeface="Arial"/>
                        </a:rPr>
                        <a:t>: 15-50 ml/min). </a:t>
                      </a:r>
                      <a:endParaRPr lang="es-ES" sz="1400" b="0" strike="noStrike" spc="-1" dirty="0" smtClean="0">
                        <a:solidFill>
                          <a:srgbClr val="000000"/>
                        </a:solidFill>
                        <a:uFill>
                          <a:solidFill>
                            <a:srgbClr val="FFFFFF"/>
                          </a:solidFill>
                        </a:uFill>
                        <a:latin typeface="Arial"/>
                      </a:endParaRPr>
                    </a:p>
                    <a:p>
                      <a:pPr marL="285750" indent="-285750">
                        <a:lnSpc>
                          <a:spcPct val="100000"/>
                        </a:lnSpc>
                        <a:buFontTx/>
                        <a:buChar char="-"/>
                      </a:pPr>
                      <a:r>
                        <a:rPr lang="es-ES" sz="1400" b="0" strike="noStrike" spc="-1" dirty="0" smtClean="0">
                          <a:solidFill>
                            <a:srgbClr val="000000"/>
                          </a:solidFill>
                          <a:uFill>
                            <a:solidFill>
                              <a:srgbClr val="FFFFFF"/>
                            </a:solidFill>
                          </a:uFill>
                          <a:latin typeface="Arial"/>
                        </a:rPr>
                        <a:t>Peso </a:t>
                      </a:r>
                      <a:r>
                        <a:rPr lang="es-ES" sz="1400" b="0" strike="noStrike" spc="-1" dirty="0">
                          <a:solidFill>
                            <a:srgbClr val="000000"/>
                          </a:solidFill>
                          <a:uFill>
                            <a:solidFill>
                              <a:srgbClr val="FFFFFF"/>
                            </a:solidFill>
                          </a:uFill>
                          <a:latin typeface="Arial"/>
                        </a:rPr>
                        <a:t>corporal ≤ 60 kg. </a:t>
                      </a:r>
                      <a:endParaRPr lang="es-ES" sz="1400" b="0" strike="noStrike" spc="-1" dirty="0" smtClean="0">
                        <a:solidFill>
                          <a:srgbClr val="000000"/>
                        </a:solidFill>
                        <a:uFill>
                          <a:solidFill>
                            <a:srgbClr val="FFFFFF"/>
                          </a:solidFill>
                        </a:uFill>
                        <a:latin typeface="Arial"/>
                      </a:endParaRPr>
                    </a:p>
                    <a:p>
                      <a:pPr marL="285750" indent="-285750">
                        <a:lnSpc>
                          <a:spcPct val="100000"/>
                        </a:lnSpc>
                        <a:buFontTx/>
                        <a:buChar char="-"/>
                      </a:pPr>
                      <a:r>
                        <a:rPr lang="es-ES" sz="1400" b="0" strike="noStrike" spc="-1" dirty="0" smtClean="0">
                          <a:solidFill>
                            <a:srgbClr val="000000"/>
                          </a:solidFill>
                          <a:uFill>
                            <a:solidFill>
                              <a:srgbClr val="FFFFFF"/>
                            </a:solidFill>
                          </a:uFill>
                          <a:latin typeface="Arial"/>
                        </a:rPr>
                        <a:t>Tratamiento </a:t>
                      </a:r>
                      <a:r>
                        <a:rPr lang="es-ES" sz="1400" b="0" strike="noStrike" spc="-1" dirty="0">
                          <a:solidFill>
                            <a:srgbClr val="000000"/>
                          </a:solidFill>
                          <a:uFill>
                            <a:solidFill>
                              <a:srgbClr val="FFFFFF"/>
                            </a:solidFill>
                          </a:uFill>
                          <a:latin typeface="Arial"/>
                        </a:rPr>
                        <a:t>con inhibidores de la P-</a:t>
                      </a:r>
                      <a:r>
                        <a:rPr lang="es-ES" sz="1400" b="0" strike="noStrike" spc="-1" dirty="0" err="1">
                          <a:solidFill>
                            <a:srgbClr val="000000"/>
                          </a:solidFill>
                          <a:uFill>
                            <a:solidFill>
                              <a:srgbClr val="FFFFFF"/>
                            </a:solidFill>
                          </a:uFill>
                          <a:latin typeface="Arial"/>
                        </a:rPr>
                        <a:t>gp</a:t>
                      </a:r>
                      <a:r>
                        <a:rPr lang="es-ES" sz="1400" b="0" strike="noStrike" spc="-1" dirty="0">
                          <a:solidFill>
                            <a:srgbClr val="000000"/>
                          </a:solidFill>
                          <a:uFill>
                            <a:solidFill>
                              <a:srgbClr val="FFFFFF"/>
                            </a:solidFill>
                          </a:uFill>
                          <a:latin typeface="Arial"/>
                        </a:rPr>
                        <a:t>: ciclosporina, </a:t>
                      </a:r>
                      <a:r>
                        <a:rPr lang="es-ES" sz="1400" b="0" strike="noStrike" spc="-1" dirty="0" err="1">
                          <a:solidFill>
                            <a:srgbClr val="000000"/>
                          </a:solidFill>
                          <a:uFill>
                            <a:solidFill>
                              <a:srgbClr val="FFFFFF"/>
                            </a:solidFill>
                          </a:uFill>
                          <a:latin typeface="Arial"/>
                        </a:rPr>
                        <a:t>dronedarona</a:t>
                      </a:r>
                      <a:r>
                        <a:rPr lang="es-ES" sz="1400" b="0" strike="noStrike" spc="-1" dirty="0">
                          <a:solidFill>
                            <a:srgbClr val="000000"/>
                          </a:solidFill>
                          <a:uFill>
                            <a:solidFill>
                              <a:srgbClr val="FFFFFF"/>
                            </a:solidFill>
                          </a:uFill>
                          <a:latin typeface="Arial"/>
                        </a:rPr>
                        <a:t>, </a:t>
                      </a:r>
                      <a:r>
                        <a:rPr lang="es-ES" sz="1400" b="0" strike="noStrike" spc="-1" dirty="0" err="1">
                          <a:solidFill>
                            <a:srgbClr val="000000"/>
                          </a:solidFill>
                          <a:uFill>
                            <a:solidFill>
                              <a:srgbClr val="FFFFFF"/>
                            </a:solidFill>
                          </a:uFill>
                          <a:latin typeface="Arial"/>
                        </a:rPr>
                        <a:t>eritromicina</a:t>
                      </a:r>
                      <a:r>
                        <a:rPr lang="es-ES" sz="1400" b="0" strike="noStrike" spc="-1" dirty="0">
                          <a:solidFill>
                            <a:srgbClr val="000000"/>
                          </a:solidFill>
                          <a:uFill>
                            <a:solidFill>
                              <a:srgbClr val="FFFFFF"/>
                            </a:solidFill>
                          </a:uFill>
                          <a:latin typeface="Arial"/>
                        </a:rPr>
                        <a:t>, </a:t>
                      </a:r>
                      <a:r>
                        <a:rPr lang="es-ES" sz="1400" b="0" strike="noStrike" spc="-1" dirty="0" err="1">
                          <a:solidFill>
                            <a:srgbClr val="000000"/>
                          </a:solidFill>
                          <a:uFill>
                            <a:solidFill>
                              <a:srgbClr val="FFFFFF"/>
                            </a:solidFill>
                          </a:uFill>
                          <a:latin typeface="Arial"/>
                        </a:rPr>
                        <a:t>ketoconazol</a:t>
                      </a:r>
                      <a:endParaRPr lang="es-ES" sz="1800" b="0" strike="noStrike" spc="-1" dirty="0">
                        <a:solidFill>
                          <a:srgbClr val="000000"/>
                        </a:solidFill>
                        <a:uFill>
                          <a:solidFill>
                            <a:srgbClr val="FFFFFF"/>
                          </a:solidFill>
                        </a:uFill>
                        <a:latin typeface="Arial"/>
                      </a:endParaRPr>
                    </a:p>
                  </a:txBody>
                  <a:tcPr marL="91428" marR="91428">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bl>
          </a:graphicData>
        </a:graphic>
      </p:graphicFrame>
      <p:sp>
        <p:nvSpPr>
          <p:cNvPr id="188" name="CustomShape 2"/>
          <p:cNvSpPr/>
          <p:nvPr/>
        </p:nvSpPr>
        <p:spPr>
          <a:xfrm>
            <a:off x="6190378" y="6347681"/>
            <a:ext cx="5633266" cy="3034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1400" b="1" strike="noStrike" spc="-1" dirty="0">
                <a:solidFill>
                  <a:srgbClr val="000000"/>
                </a:solidFill>
                <a:uFill>
                  <a:solidFill>
                    <a:srgbClr val="FFFFFF"/>
                  </a:solidFill>
                </a:uFill>
                <a:latin typeface="Calibri"/>
              </a:rPr>
              <a:t>Ficha técnica </a:t>
            </a:r>
            <a:r>
              <a:rPr lang="es-ES" sz="1400" b="1" strike="noStrike" spc="-1" dirty="0" err="1">
                <a:solidFill>
                  <a:srgbClr val="000000"/>
                </a:solidFill>
                <a:uFill>
                  <a:solidFill>
                    <a:srgbClr val="FFFFFF"/>
                  </a:solidFill>
                </a:uFill>
                <a:latin typeface="Calibri"/>
              </a:rPr>
              <a:t>Pradaxa</a:t>
            </a:r>
            <a:r>
              <a:rPr lang="es-ES" sz="1400" b="1" strike="noStrike" spc="-1" dirty="0">
                <a:solidFill>
                  <a:srgbClr val="000000"/>
                </a:solidFill>
                <a:uFill>
                  <a:solidFill>
                    <a:srgbClr val="FFFFFF"/>
                  </a:solidFill>
                </a:uFill>
                <a:latin typeface="Calibri"/>
              </a:rPr>
              <a:t>, </a:t>
            </a:r>
            <a:r>
              <a:rPr lang="es-ES" sz="1400" b="1" strike="noStrike" spc="-1" dirty="0" err="1">
                <a:solidFill>
                  <a:srgbClr val="000000"/>
                </a:solidFill>
                <a:uFill>
                  <a:solidFill>
                    <a:srgbClr val="FFFFFF"/>
                  </a:solidFill>
                </a:uFill>
                <a:latin typeface="Calibri"/>
              </a:rPr>
              <a:t>Xarelto</a:t>
            </a:r>
            <a:r>
              <a:rPr lang="es-ES" sz="1400" b="1" strike="noStrike" spc="-1" dirty="0">
                <a:solidFill>
                  <a:srgbClr val="000000"/>
                </a:solidFill>
                <a:uFill>
                  <a:solidFill>
                    <a:srgbClr val="FFFFFF"/>
                  </a:solidFill>
                </a:uFill>
                <a:latin typeface="Calibri"/>
              </a:rPr>
              <a:t>, </a:t>
            </a:r>
            <a:r>
              <a:rPr lang="es-ES" sz="1400" b="1" strike="noStrike" spc="-1" dirty="0" err="1">
                <a:solidFill>
                  <a:srgbClr val="000000"/>
                </a:solidFill>
                <a:uFill>
                  <a:solidFill>
                    <a:srgbClr val="FFFFFF"/>
                  </a:solidFill>
                </a:uFill>
                <a:latin typeface="Calibri"/>
              </a:rPr>
              <a:t>Eliquis</a:t>
            </a:r>
            <a:r>
              <a:rPr lang="es-ES" sz="1400" b="1" strike="noStrike" spc="-1" dirty="0">
                <a:solidFill>
                  <a:srgbClr val="000000"/>
                </a:solidFill>
                <a:uFill>
                  <a:solidFill>
                    <a:srgbClr val="FFFFFF"/>
                  </a:solidFill>
                </a:uFill>
                <a:latin typeface="Calibri"/>
              </a:rPr>
              <a:t> y </a:t>
            </a:r>
            <a:r>
              <a:rPr lang="es-ES" sz="1400" b="1" strike="noStrike" spc="-1" dirty="0" err="1">
                <a:solidFill>
                  <a:srgbClr val="000000"/>
                </a:solidFill>
                <a:uFill>
                  <a:solidFill>
                    <a:srgbClr val="FFFFFF"/>
                  </a:solidFill>
                </a:uFill>
                <a:latin typeface="Calibri"/>
              </a:rPr>
              <a:t>Lixiana</a:t>
            </a:r>
            <a:r>
              <a:rPr lang="es-ES" sz="1400" b="1" strike="noStrike" spc="-1" dirty="0">
                <a:solidFill>
                  <a:srgbClr val="000000"/>
                </a:solidFill>
                <a:uFill>
                  <a:solidFill>
                    <a:srgbClr val="FFFFFF"/>
                  </a:solidFill>
                </a:uFill>
                <a:latin typeface="Calibri"/>
              </a:rPr>
              <a:t>. www.aemps.gob.es</a:t>
            </a:r>
            <a:endParaRPr lang="es-ES" sz="1800" b="1"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7011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1528831" y="1146063"/>
            <a:ext cx="9494769" cy="29052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6000" b="1" spc="-1" dirty="0">
                <a:uFill>
                  <a:solidFill>
                    <a:srgbClr val="FFFFFF"/>
                  </a:solidFill>
                </a:uFill>
              </a:rPr>
              <a:t>Anticoagulación y cardiopatía estructural ¿antagonistas de la vitamina K o anticoagulantes directos?</a:t>
            </a:r>
          </a:p>
          <a:p>
            <a:pPr>
              <a:lnSpc>
                <a:spcPct val="100000"/>
              </a:lnSpc>
            </a:pPr>
            <a:endParaRPr lang="es-ES" sz="6000" b="1" spc="-1" dirty="0">
              <a:uFill>
                <a:solidFill>
                  <a:srgbClr val="FFFFFF"/>
                </a:solidFill>
              </a:uFill>
              <a:latin typeface="Calibri"/>
            </a:endParaRPr>
          </a:p>
          <a:p>
            <a:pPr>
              <a:lnSpc>
                <a:spcPct val="100000"/>
              </a:lnSpc>
            </a:pPr>
            <a:endParaRPr lang="es-ES" sz="6000" b="1" spc="-1" dirty="0" smtClean="0">
              <a:uFill>
                <a:solidFill>
                  <a:srgbClr val="FFFFFF"/>
                </a:solidFill>
              </a:uFill>
              <a:latin typeface="Calibri"/>
            </a:endParaRPr>
          </a:p>
        </p:txBody>
      </p:sp>
    </p:spTree>
    <p:extLst>
      <p:ext uri="{BB962C8B-B14F-4D97-AF65-F5344CB8AC3E}">
        <p14:creationId xmlns:p14="http://schemas.microsoft.com/office/powerpoint/2010/main" val="269381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p:cNvPicPr/>
          <p:nvPr/>
        </p:nvPicPr>
        <p:blipFill>
          <a:blip r:embed="rId3"/>
          <a:stretch/>
        </p:blipFill>
        <p:spPr>
          <a:xfrm>
            <a:off x="0" y="55440"/>
            <a:ext cx="7343404" cy="2848320"/>
          </a:xfrm>
          <a:prstGeom prst="rect">
            <a:avLst/>
          </a:prstGeom>
          <a:ln>
            <a:noFill/>
          </a:ln>
        </p:spPr>
      </p:pic>
      <p:sp>
        <p:nvSpPr>
          <p:cNvPr id="217" name="CustomShape 1"/>
          <p:cNvSpPr/>
          <p:nvPr/>
        </p:nvSpPr>
        <p:spPr>
          <a:xfrm>
            <a:off x="7881893" y="6540480"/>
            <a:ext cx="3978202" cy="305280"/>
          </a:xfrm>
          <a:prstGeom prst="rect">
            <a:avLst/>
          </a:prstGeom>
          <a:noFill/>
          <a:ln>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Yao X. J Am Coll Cardiol 2017;69:2779-2790. </a:t>
            </a:r>
            <a:endParaRPr lang="es-ES" sz="1800" b="0" strike="noStrike" spc="-1">
              <a:solidFill>
                <a:srgbClr val="000000"/>
              </a:solidFill>
              <a:uFill>
                <a:solidFill>
                  <a:srgbClr val="FFFFFF"/>
                </a:solidFill>
              </a:uFill>
              <a:latin typeface="Calibri"/>
            </a:endParaRPr>
          </a:p>
        </p:txBody>
      </p:sp>
      <p:pic>
        <p:nvPicPr>
          <p:cNvPr id="218" name="Picture 4"/>
          <p:cNvPicPr/>
          <p:nvPr/>
        </p:nvPicPr>
        <p:blipFill>
          <a:blip r:embed="rId4"/>
          <a:stretch/>
        </p:blipFill>
        <p:spPr>
          <a:xfrm>
            <a:off x="541729" y="1389600"/>
            <a:ext cx="10843948" cy="3029040"/>
          </a:xfrm>
          <a:prstGeom prst="rect">
            <a:avLst/>
          </a:prstGeom>
          <a:ln>
            <a:noFill/>
          </a:ln>
        </p:spPr>
      </p:pic>
      <p:pic>
        <p:nvPicPr>
          <p:cNvPr id="219" name="Picture 5"/>
          <p:cNvPicPr/>
          <p:nvPr/>
        </p:nvPicPr>
        <p:blipFill>
          <a:blip r:embed="rId5"/>
          <a:stretch/>
        </p:blipFill>
        <p:spPr>
          <a:xfrm>
            <a:off x="1583074" y="2781000"/>
            <a:ext cx="10268023" cy="2863800"/>
          </a:xfrm>
          <a:prstGeom prst="rect">
            <a:avLst/>
          </a:prstGeom>
          <a:ln>
            <a:noFill/>
          </a:ln>
        </p:spPr>
      </p:pic>
      <p:sp>
        <p:nvSpPr>
          <p:cNvPr id="6" name="Rectángulo 5"/>
          <p:cNvSpPr/>
          <p:nvPr/>
        </p:nvSpPr>
        <p:spPr>
          <a:xfrm>
            <a:off x="-400803" y="6572665"/>
            <a:ext cx="10306536" cy="262892"/>
          </a:xfrm>
          <a:prstGeom prst="rect">
            <a:avLst/>
          </a:prstGeom>
        </p:spPr>
        <p:txBody>
          <a:bodyPr wrap="square">
            <a:spAutoFit/>
          </a:bodyPr>
          <a:lstStyle/>
          <a:p>
            <a:pPr marL="457200">
              <a:lnSpc>
                <a:spcPct val="105000"/>
              </a:lnSpc>
              <a:spcAft>
                <a:spcPts val="800"/>
              </a:spcAft>
            </a:pPr>
            <a:r>
              <a:rPr lang="es-ES" sz="1050" dirty="0">
                <a:ea typeface="SimSun" panose="02010600030101010101" pitchFamily="2" charset="-122"/>
              </a:rPr>
              <a:t>“No disponemos de estudios head-to-head, por lo que no se deben hacer comparaciones directas entre los distintos fármacos”</a:t>
            </a:r>
          </a:p>
        </p:txBody>
      </p:sp>
      <p:sp>
        <p:nvSpPr>
          <p:cNvPr id="7" name="CuadroTexto 6"/>
          <p:cNvSpPr txBox="1"/>
          <p:nvPr/>
        </p:nvSpPr>
        <p:spPr>
          <a:xfrm>
            <a:off x="9137152" y="493920"/>
            <a:ext cx="2248525" cy="369332"/>
          </a:xfrm>
          <a:prstGeom prst="rect">
            <a:avLst/>
          </a:prstGeom>
          <a:noFill/>
        </p:spPr>
        <p:txBody>
          <a:bodyPr wrap="square" rtlCol="0">
            <a:spAutoFit/>
          </a:bodyPr>
          <a:lstStyle/>
          <a:p>
            <a:r>
              <a:rPr lang="es-ES" dirty="0" smtClean="0"/>
              <a:t>N=14.865 pacientes</a:t>
            </a:r>
            <a:endParaRPr lang="es-ES" dirty="0"/>
          </a:p>
        </p:txBody>
      </p:sp>
    </p:spTree>
    <p:extLst>
      <p:ext uri="{BB962C8B-B14F-4D97-AF65-F5344CB8AC3E}">
        <p14:creationId xmlns:p14="http://schemas.microsoft.com/office/powerpoint/2010/main" val="305502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2"/>
          <p:cNvPicPr/>
          <p:nvPr/>
        </p:nvPicPr>
        <p:blipFill>
          <a:blip r:embed="rId3"/>
          <a:stretch/>
        </p:blipFill>
        <p:spPr>
          <a:xfrm>
            <a:off x="3011213" y="0"/>
            <a:ext cx="5698187" cy="6857640"/>
          </a:xfrm>
          <a:prstGeom prst="rect">
            <a:avLst/>
          </a:prstGeom>
          <a:ln>
            <a:noFill/>
          </a:ln>
        </p:spPr>
      </p:pic>
    </p:spTree>
    <p:extLst>
      <p:ext uri="{BB962C8B-B14F-4D97-AF65-F5344CB8AC3E}">
        <p14:creationId xmlns:p14="http://schemas.microsoft.com/office/powerpoint/2010/main" val="398102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1 Imagen"/>
          <p:cNvPicPr/>
          <p:nvPr/>
        </p:nvPicPr>
        <p:blipFill>
          <a:blip r:embed="rId3"/>
          <a:stretch/>
        </p:blipFill>
        <p:spPr>
          <a:xfrm>
            <a:off x="2632841" y="204952"/>
            <a:ext cx="6542690" cy="6246720"/>
          </a:xfrm>
          <a:prstGeom prst="rect">
            <a:avLst/>
          </a:prstGeom>
          <a:ln>
            <a:noFill/>
          </a:ln>
        </p:spPr>
      </p:pic>
      <p:sp>
        <p:nvSpPr>
          <p:cNvPr id="227" name="CustomShape 1"/>
          <p:cNvSpPr/>
          <p:nvPr/>
        </p:nvSpPr>
        <p:spPr>
          <a:xfrm>
            <a:off x="8095705" y="6550200"/>
            <a:ext cx="4095187"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1" strike="noStrike" spc="-1">
                <a:solidFill>
                  <a:srgbClr val="000000"/>
                </a:solidFill>
                <a:uFill>
                  <a:solidFill>
                    <a:srgbClr val="FFFFFF"/>
                  </a:solidFill>
                </a:uFill>
                <a:latin typeface="Calibri"/>
              </a:rPr>
              <a:t>Steinberg BA. JACC 2016;68:2597-2604</a:t>
            </a:r>
            <a:endParaRPr lang="es-ES" sz="1800" b="0" strike="noStrike" spc="-1">
              <a:solidFill>
                <a:srgbClr val="000000"/>
              </a:solidFill>
              <a:uFill>
                <a:solidFill>
                  <a:srgbClr val="FFFFFF"/>
                </a:solidFill>
              </a:uFill>
              <a:latin typeface="Calibri"/>
            </a:endParaRPr>
          </a:p>
        </p:txBody>
      </p:sp>
      <p:sp>
        <p:nvSpPr>
          <p:cNvPr id="4" name="CuadroTexto 3"/>
          <p:cNvSpPr txBox="1"/>
          <p:nvPr/>
        </p:nvSpPr>
        <p:spPr>
          <a:xfrm>
            <a:off x="9563724" y="794479"/>
            <a:ext cx="2248525" cy="369332"/>
          </a:xfrm>
          <a:prstGeom prst="rect">
            <a:avLst/>
          </a:prstGeom>
          <a:noFill/>
        </p:spPr>
        <p:txBody>
          <a:bodyPr wrap="square" rtlCol="0">
            <a:spAutoFit/>
          </a:bodyPr>
          <a:lstStyle/>
          <a:p>
            <a:r>
              <a:rPr lang="es-ES" dirty="0" smtClean="0"/>
              <a:t>N=5.738 pacientes</a:t>
            </a:r>
            <a:endParaRPr lang="es-ES" dirty="0"/>
          </a:p>
        </p:txBody>
      </p:sp>
    </p:spTree>
    <p:extLst>
      <p:ext uri="{BB962C8B-B14F-4D97-AF65-F5344CB8AC3E}">
        <p14:creationId xmlns:p14="http://schemas.microsoft.com/office/powerpoint/2010/main" val="43905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2497667" y="642938"/>
            <a:ext cx="447182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s-ES" sz="2000" i="1">
                <a:solidFill>
                  <a:schemeClr val="bg1"/>
                </a:solidFill>
              </a:rPr>
              <a:t>Resultados: datos relacionados con la FA</a:t>
            </a:r>
            <a:endParaRPr lang="es-ES" sz="2000" i="1"/>
          </a:p>
        </p:txBody>
      </p:sp>
      <p:graphicFrame>
        <p:nvGraphicFramePr>
          <p:cNvPr id="13315" name="4 Gráfico"/>
          <p:cNvGraphicFramePr>
            <a:graphicFrameLocks/>
          </p:cNvGraphicFramePr>
          <p:nvPr/>
        </p:nvGraphicFramePr>
        <p:xfrm>
          <a:off x="1346201" y="1484314"/>
          <a:ext cx="9088967" cy="4821237"/>
        </p:xfrm>
        <a:graphic>
          <a:graphicData uri="http://schemas.openxmlformats.org/presentationml/2006/ole">
            <mc:AlternateContent xmlns:mc="http://schemas.openxmlformats.org/markup-compatibility/2006">
              <mc:Choice xmlns:v="urn:schemas-microsoft-com:vml" Requires="v">
                <p:oleObj spid="_x0000_s1045" name="Gráfico" r:id="rId4" imgW="6815919" imgH="4816257" progId="Excel.Chart.8">
                  <p:embed/>
                </p:oleObj>
              </mc:Choice>
              <mc:Fallback>
                <p:oleObj name="Gráfico" r:id="rId4" imgW="6815919" imgH="4816257" progId="Excel.Chart.8">
                  <p:embed/>
                  <p:pic>
                    <p:nvPicPr>
                      <p:cNvPr id="13315" name="4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201" y="1484314"/>
                        <a:ext cx="9088967" cy="4821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316" name="5 Rectángulo"/>
          <p:cNvSpPr>
            <a:spLocks noChangeArrowheads="1"/>
          </p:cNvSpPr>
          <p:nvPr/>
        </p:nvSpPr>
        <p:spPr bwMode="auto">
          <a:xfrm>
            <a:off x="4707467" y="1144589"/>
            <a:ext cx="27855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s-ES" sz="2800" b="1" i="1"/>
              <a:t>Resultados: Ictus</a:t>
            </a:r>
          </a:p>
        </p:txBody>
      </p:sp>
      <p:sp>
        <p:nvSpPr>
          <p:cNvPr id="13317" name="8 Rectángulo"/>
          <p:cNvSpPr>
            <a:spLocks noChangeArrowheads="1"/>
          </p:cNvSpPr>
          <p:nvPr/>
        </p:nvSpPr>
        <p:spPr bwMode="auto">
          <a:xfrm rot="-5400000">
            <a:off x="-35385" y="3564524"/>
            <a:ext cx="249223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s-ES" sz="1600" b="1" i="1"/>
              <a:t>Eventos/100 pacientes año</a:t>
            </a:r>
            <a:endParaRPr lang="es-ES" sz="1600"/>
          </a:p>
        </p:txBody>
      </p:sp>
      <p:sp>
        <p:nvSpPr>
          <p:cNvPr id="13318" name="1 CuadroTexto"/>
          <p:cNvSpPr txBox="1">
            <a:spLocks noChangeArrowheads="1"/>
          </p:cNvSpPr>
          <p:nvPr/>
        </p:nvSpPr>
        <p:spPr bwMode="auto">
          <a:xfrm>
            <a:off x="4006851" y="3370263"/>
            <a:ext cx="948267"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r>
              <a:rPr lang="es-ES" sz="1100" b="1"/>
              <a:t>p=0.01</a:t>
            </a:r>
          </a:p>
        </p:txBody>
      </p:sp>
      <p:sp>
        <p:nvSpPr>
          <p:cNvPr id="13319" name="1 CuadroTexto"/>
          <p:cNvSpPr txBox="1">
            <a:spLocks noChangeArrowheads="1"/>
          </p:cNvSpPr>
          <p:nvPr/>
        </p:nvSpPr>
        <p:spPr bwMode="auto">
          <a:xfrm>
            <a:off x="6917267" y="4140200"/>
            <a:ext cx="950384"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r>
              <a:rPr lang="es-ES" sz="1100" b="1"/>
              <a:t>p=0.24</a:t>
            </a:r>
          </a:p>
        </p:txBody>
      </p:sp>
      <p:sp>
        <p:nvSpPr>
          <p:cNvPr id="2" name="CuadroTexto 1"/>
          <p:cNvSpPr txBox="1"/>
          <p:nvPr/>
        </p:nvSpPr>
        <p:spPr>
          <a:xfrm>
            <a:off x="7188201" y="6460610"/>
            <a:ext cx="5003799" cy="369332"/>
          </a:xfrm>
          <a:prstGeom prst="rect">
            <a:avLst/>
          </a:prstGeom>
          <a:noFill/>
        </p:spPr>
        <p:txBody>
          <a:bodyPr wrap="square" rtlCol="0">
            <a:spAutoFit/>
          </a:bodyPr>
          <a:lstStyle/>
          <a:p>
            <a:r>
              <a:rPr lang="es-ES" b="1" dirty="0" smtClean="0"/>
              <a:t>Ruiz Ortiz M. </a:t>
            </a:r>
            <a:r>
              <a:rPr lang="es-ES" b="1" dirty="0" err="1" smtClean="0"/>
              <a:t>Rev</a:t>
            </a:r>
            <a:r>
              <a:rPr lang="es-ES" b="1" dirty="0" smtClean="0"/>
              <a:t> </a:t>
            </a:r>
            <a:r>
              <a:rPr lang="es-ES" b="1" dirty="0" err="1"/>
              <a:t>Esp</a:t>
            </a:r>
            <a:r>
              <a:rPr lang="es-ES" b="1" dirty="0"/>
              <a:t> </a:t>
            </a:r>
            <a:r>
              <a:rPr lang="es-ES" b="1" dirty="0" err="1" smtClean="0"/>
              <a:t>Cardiol</a:t>
            </a:r>
            <a:r>
              <a:rPr lang="es-ES" b="1" dirty="0" smtClean="0"/>
              <a:t> 2020;73(4</a:t>
            </a:r>
            <a:r>
              <a:rPr lang="es-ES" b="1" dirty="0"/>
              <a:t>):329-330</a:t>
            </a:r>
          </a:p>
        </p:txBody>
      </p:sp>
    </p:spTree>
    <p:extLst>
      <p:ext uri="{BB962C8B-B14F-4D97-AF65-F5344CB8AC3E}">
        <p14:creationId xmlns:p14="http://schemas.microsoft.com/office/powerpoint/2010/main" val="262390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
          <p:cNvPicPr/>
          <p:nvPr/>
        </p:nvPicPr>
        <p:blipFill>
          <a:blip r:embed="rId2"/>
          <a:stretch/>
        </p:blipFill>
        <p:spPr>
          <a:xfrm>
            <a:off x="-24837" y="357120"/>
            <a:ext cx="12099104" cy="6071760"/>
          </a:xfrm>
          <a:prstGeom prst="rect">
            <a:avLst/>
          </a:prstGeom>
          <a:ln w="9360">
            <a:noFill/>
          </a:ln>
        </p:spPr>
      </p:pic>
      <p:sp>
        <p:nvSpPr>
          <p:cNvPr id="169" name="CustomShape 1"/>
          <p:cNvSpPr/>
          <p:nvPr/>
        </p:nvSpPr>
        <p:spPr>
          <a:xfrm>
            <a:off x="8281441" y="6551280"/>
            <a:ext cx="3595572"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Steffel J. Eur Heart J 2018;39:1330-1393 </a:t>
            </a:r>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9584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41400" y="1534312"/>
            <a:ext cx="10264685" cy="3785652"/>
          </a:xfrm>
          <a:prstGeom prst="rect">
            <a:avLst/>
          </a:prstGeom>
        </p:spPr>
        <p:txBody>
          <a:bodyPr wrap="square">
            <a:spAutoFit/>
          </a:bodyPr>
          <a:lstStyle/>
          <a:p>
            <a:endParaRPr lang="es-ES" sz="4000" b="1" dirty="0">
              <a:latin typeface="TimesNewRomanPSMT"/>
            </a:endParaRPr>
          </a:p>
          <a:p>
            <a:r>
              <a:rPr lang="es-ES" sz="4000" b="1" dirty="0" smtClean="0">
                <a:latin typeface="TimesNewRomanPSMT"/>
              </a:rPr>
              <a:t>Fibrilación </a:t>
            </a:r>
            <a:r>
              <a:rPr lang="es-ES" sz="4000" b="1" dirty="0">
                <a:latin typeface="TimesNewRomanPSMT"/>
              </a:rPr>
              <a:t>auricular y procedimientos invasivos o </a:t>
            </a:r>
            <a:r>
              <a:rPr lang="es-ES" sz="4000" b="1" dirty="0" smtClean="0">
                <a:latin typeface="TimesNewRomanPSMT"/>
              </a:rPr>
              <a:t>quirúrgicos… </a:t>
            </a:r>
            <a:r>
              <a:rPr lang="es-ES" sz="4000" b="1" dirty="0">
                <a:latin typeface="TimesNewRomanPSMT"/>
              </a:rPr>
              <a:t>¿hay que suspender </a:t>
            </a:r>
            <a:r>
              <a:rPr lang="es-ES" sz="4000" b="1" dirty="0" smtClean="0">
                <a:latin typeface="TimesNewRomanPSMT"/>
              </a:rPr>
              <a:t>la anticoagulación </a:t>
            </a:r>
            <a:r>
              <a:rPr lang="es-ES" sz="4000" b="1" dirty="0">
                <a:latin typeface="TimesNewRomanPSMT"/>
              </a:rPr>
              <a:t>siempre? ¿cuánto tiempo? ¿hay que usar terapia puente</a:t>
            </a:r>
            <a:r>
              <a:rPr lang="es-ES" sz="4000" b="1" dirty="0" smtClean="0">
                <a:latin typeface="TimesNewRomanPSMT"/>
              </a:rPr>
              <a:t>?</a:t>
            </a:r>
          </a:p>
        </p:txBody>
      </p:sp>
    </p:spTree>
    <p:extLst>
      <p:ext uri="{BB962C8B-B14F-4D97-AF65-F5344CB8AC3E}">
        <p14:creationId xmlns:p14="http://schemas.microsoft.com/office/powerpoint/2010/main" val="2888035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1"/>
          <p:cNvPicPr/>
          <p:nvPr/>
        </p:nvPicPr>
        <p:blipFill>
          <a:blip r:embed="rId2"/>
          <a:stretch/>
        </p:blipFill>
        <p:spPr>
          <a:xfrm>
            <a:off x="0" y="523800"/>
            <a:ext cx="12191252" cy="4783320"/>
          </a:xfrm>
          <a:prstGeom prst="rect">
            <a:avLst/>
          </a:prstGeom>
          <a:ln w="9360">
            <a:noFill/>
          </a:ln>
        </p:spPr>
      </p:pic>
      <p:sp>
        <p:nvSpPr>
          <p:cNvPr id="197" name="CustomShape 1"/>
          <p:cNvSpPr/>
          <p:nvPr/>
        </p:nvSpPr>
        <p:spPr>
          <a:xfrm>
            <a:off x="4285602" y="6550200"/>
            <a:ext cx="790529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1" strike="noStrike" spc="-1">
                <a:solidFill>
                  <a:srgbClr val="000000"/>
                </a:solidFill>
                <a:uFill>
                  <a:solidFill>
                    <a:srgbClr val="FFFFFF"/>
                  </a:solidFill>
                </a:uFill>
                <a:latin typeface="Calibri"/>
              </a:rPr>
              <a:t>Vivas D. Rev Esp Cardiol 2018. https://doi.org/10.1016/j.recesp.2018.01.001</a:t>
            </a:r>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746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1"/>
          <p:cNvPicPr/>
          <p:nvPr/>
        </p:nvPicPr>
        <p:blipFill>
          <a:blip r:embed="rId2"/>
          <a:stretch/>
        </p:blipFill>
        <p:spPr>
          <a:xfrm>
            <a:off x="0" y="128520"/>
            <a:ext cx="12212489" cy="5871960"/>
          </a:xfrm>
          <a:prstGeom prst="rect">
            <a:avLst/>
          </a:prstGeom>
          <a:ln w="9360">
            <a:noFill/>
          </a:ln>
        </p:spPr>
      </p:pic>
      <p:sp>
        <p:nvSpPr>
          <p:cNvPr id="199" name="CustomShape 1"/>
          <p:cNvSpPr/>
          <p:nvPr/>
        </p:nvSpPr>
        <p:spPr>
          <a:xfrm>
            <a:off x="4285602" y="6550200"/>
            <a:ext cx="790529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1" strike="noStrike" spc="-1">
                <a:solidFill>
                  <a:srgbClr val="000000"/>
                </a:solidFill>
                <a:uFill>
                  <a:solidFill>
                    <a:srgbClr val="FFFFFF"/>
                  </a:solidFill>
                </a:uFill>
                <a:latin typeface="Calibri"/>
              </a:rPr>
              <a:t>Vivas D. Rev Esp Cardiol 2018. https://doi.org/10.1016/j.recesp.2018.01.001</a:t>
            </a:r>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12779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1"/>
          <p:cNvPicPr/>
          <p:nvPr/>
        </p:nvPicPr>
        <p:blipFill>
          <a:blip r:embed="rId2"/>
          <a:srcRect l="29847" r="11266" b="59328"/>
          <a:stretch/>
        </p:blipFill>
        <p:spPr>
          <a:xfrm>
            <a:off x="1277007" y="804040"/>
            <a:ext cx="9711559" cy="5328745"/>
          </a:xfrm>
          <a:prstGeom prst="rect">
            <a:avLst/>
          </a:prstGeom>
          <a:ln w="9360">
            <a:noFill/>
          </a:ln>
        </p:spPr>
      </p:pic>
      <p:sp>
        <p:nvSpPr>
          <p:cNvPr id="201" name="CustomShape 1"/>
          <p:cNvSpPr/>
          <p:nvPr/>
        </p:nvSpPr>
        <p:spPr>
          <a:xfrm>
            <a:off x="4285602" y="6550200"/>
            <a:ext cx="790529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1" strike="noStrike" spc="-1">
                <a:solidFill>
                  <a:srgbClr val="000000"/>
                </a:solidFill>
                <a:uFill>
                  <a:solidFill>
                    <a:srgbClr val="FFFFFF"/>
                  </a:solidFill>
                </a:uFill>
                <a:latin typeface="Calibri"/>
              </a:rPr>
              <a:t>Vivas D. Rev Esp Cardiol 2018. https://doi.org/10.1016/j.recesp.2018.01.001</a:t>
            </a:r>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5188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1"/>
          <p:cNvPicPr/>
          <p:nvPr/>
        </p:nvPicPr>
        <p:blipFill>
          <a:blip r:embed="rId2"/>
          <a:srcRect l="6508" t="41171" r="7317"/>
          <a:stretch/>
        </p:blipFill>
        <p:spPr>
          <a:xfrm>
            <a:off x="1087821" y="772510"/>
            <a:ext cx="9932276" cy="5545850"/>
          </a:xfrm>
          <a:prstGeom prst="rect">
            <a:avLst/>
          </a:prstGeom>
          <a:ln w="9360">
            <a:noFill/>
          </a:ln>
        </p:spPr>
      </p:pic>
      <p:sp>
        <p:nvSpPr>
          <p:cNvPr id="201" name="CustomShape 1"/>
          <p:cNvSpPr/>
          <p:nvPr/>
        </p:nvSpPr>
        <p:spPr>
          <a:xfrm>
            <a:off x="4285602" y="6550200"/>
            <a:ext cx="790529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1" strike="noStrike" spc="-1">
                <a:solidFill>
                  <a:srgbClr val="000000"/>
                </a:solidFill>
                <a:uFill>
                  <a:solidFill>
                    <a:srgbClr val="FFFFFF"/>
                  </a:solidFill>
                </a:uFill>
                <a:latin typeface="Calibri"/>
              </a:rPr>
              <a:t>Vivas D. Rev Esp Cardiol 2018. https://doi.org/10.1016/j.recesp.2018.01.001</a:t>
            </a:r>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9404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723900" y="259995"/>
            <a:ext cx="11296162" cy="5401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s-ES" sz="2000" b="1" dirty="0"/>
              <a:t>Anticoagulación y cardiopatía estructural ¿antagonistas de la vitamina K o </a:t>
            </a:r>
            <a:r>
              <a:rPr lang="es-ES" sz="2000" b="1" dirty="0" smtClean="0"/>
              <a:t>anticoagulantes directos</a:t>
            </a:r>
            <a:r>
              <a:rPr lang="es-ES" sz="2000" b="1" dirty="0"/>
              <a:t>?</a:t>
            </a:r>
            <a:endParaRPr lang="es-ES" sz="2800" b="1" spc="-1" dirty="0">
              <a:uFill>
                <a:solidFill>
                  <a:srgbClr val="FFFFFF"/>
                </a:solidFill>
              </a:uFill>
              <a:latin typeface="Calibri"/>
            </a:endParaRPr>
          </a:p>
          <a:p>
            <a:pPr>
              <a:lnSpc>
                <a:spcPct val="100000"/>
              </a:lnSpc>
            </a:pPr>
            <a:endParaRPr lang="es-ES" sz="2800" b="1" spc="-1" dirty="0" smtClean="0">
              <a:uFill>
                <a:solidFill>
                  <a:srgbClr val="FFFFFF"/>
                </a:solidFill>
              </a:uFill>
              <a:latin typeface="Calibri"/>
            </a:endParaRPr>
          </a:p>
        </p:txBody>
      </p:sp>
      <p:pic>
        <p:nvPicPr>
          <p:cNvPr id="2" name="Imagen 1"/>
          <p:cNvPicPr>
            <a:picLocks noChangeAspect="1"/>
          </p:cNvPicPr>
          <p:nvPr/>
        </p:nvPicPr>
        <p:blipFill>
          <a:blip r:embed="rId2"/>
          <a:stretch>
            <a:fillRect/>
          </a:stretch>
        </p:blipFill>
        <p:spPr>
          <a:xfrm>
            <a:off x="310140" y="931003"/>
            <a:ext cx="11709922" cy="5094954"/>
          </a:xfrm>
          <a:prstGeom prst="rect">
            <a:avLst/>
          </a:prstGeom>
        </p:spPr>
      </p:pic>
      <p:sp>
        <p:nvSpPr>
          <p:cNvPr id="4" name="Rectángulo 3"/>
          <p:cNvSpPr/>
          <p:nvPr/>
        </p:nvSpPr>
        <p:spPr>
          <a:xfrm>
            <a:off x="4880370" y="6550223"/>
            <a:ext cx="7311630" cy="3077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pc="-1" dirty="0" err="1" smtClean="0">
                <a:solidFill>
                  <a:srgbClr val="000000"/>
                </a:solidFill>
                <a:uFill>
                  <a:solidFill>
                    <a:srgbClr val="FFFFFF"/>
                  </a:solidFill>
                </a:uFill>
                <a:latin typeface="Calibri"/>
              </a:rPr>
              <a:t>Hindricks</a:t>
            </a:r>
            <a:r>
              <a:rPr lang="en-US" sz="1400" b="1" spc="-1" dirty="0" smtClean="0">
                <a:solidFill>
                  <a:srgbClr val="000000"/>
                </a:solidFill>
                <a:uFill>
                  <a:solidFill>
                    <a:srgbClr val="FFFFFF"/>
                  </a:solidFill>
                </a:uFill>
                <a:latin typeface="Calibri"/>
              </a:rPr>
              <a:t> G. 2020 ESC guidelines for AF management</a:t>
            </a:r>
            <a:r>
              <a:rPr lang="en-US" sz="1400" b="1" spc="-1" dirty="0">
                <a:solidFill>
                  <a:srgbClr val="000000"/>
                </a:solidFill>
                <a:uFill>
                  <a:solidFill>
                    <a:srgbClr val="FFFFFF"/>
                  </a:solidFill>
                </a:uFill>
              </a:rPr>
              <a:t>. European Heart Journal </a:t>
            </a:r>
            <a:r>
              <a:rPr lang="en-US" sz="1400" b="1" spc="-1" dirty="0" smtClean="0">
                <a:solidFill>
                  <a:srgbClr val="000000"/>
                </a:solidFill>
                <a:uFill>
                  <a:solidFill>
                    <a:srgbClr val="FFFFFF"/>
                  </a:solidFill>
                </a:uFill>
              </a:rPr>
              <a:t>2020;42:373-498</a:t>
            </a:r>
            <a:r>
              <a:rPr lang="en-US" sz="1400" b="1" spc="-1" dirty="0">
                <a:solidFill>
                  <a:srgbClr val="000000"/>
                </a:solidFill>
                <a:uFill>
                  <a:solidFill>
                    <a:srgbClr val="FFFFFF"/>
                  </a:solidFill>
                </a:uFill>
              </a:rPr>
              <a:t>. </a:t>
            </a:r>
            <a:endParaRPr lang="en-US" sz="1400" b="1" spc="-1" dirty="0">
              <a:solidFill>
                <a:srgbClr val="000000"/>
              </a:solidFill>
              <a:uFill>
                <a:solidFill>
                  <a:srgbClr val="FFFFFF"/>
                </a:solidFill>
              </a:uFill>
              <a:latin typeface="Calibri"/>
            </a:endParaRPr>
          </a:p>
        </p:txBody>
      </p:sp>
      <p:sp>
        <p:nvSpPr>
          <p:cNvPr id="3" name="Elipse 2"/>
          <p:cNvSpPr/>
          <p:nvPr/>
        </p:nvSpPr>
        <p:spPr>
          <a:xfrm>
            <a:off x="1609966" y="1324367"/>
            <a:ext cx="8674100" cy="104140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4305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
          <p:cNvPicPr/>
          <p:nvPr/>
        </p:nvPicPr>
        <p:blipFill>
          <a:blip r:embed="rId2"/>
          <a:srcRect b="3795"/>
          <a:stretch/>
        </p:blipFill>
        <p:spPr>
          <a:xfrm>
            <a:off x="0" y="1494720"/>
            <a:ext cx="12191252" cy="1933920"/>
          </a:xfrm>
          <a:prstGeom prst="rect">
            <a:avLst/>
          </a:prstGeom>
          <a:ln w="9360">
            <a:noFill/>
          </a:ln>
        </p:spPr>
      </p:pic>
      <p:sp>
        <p:nvSpPr>
          <p:cNvPr id="204" name="CustomShape 1"/>
          <p:cNvSpPr/>
          <p:nvPr/>
        </p:nvSpPr>
        <p:spPr>
          <a:xfrm>
            <a:off x="4285602" y="6550200"/>
            <a:ext cx="790529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1" strike="noStrike" spc="-1">
                <a:solidFill>
                  <a:srgbClr val="000000"/>
                </a:solidFill>
                <a:uFill>
                  <a:solidFill>
                    <a:srgbClr val="FFFFFF"/>
                  </a:solidFill>
                </a:uFill>
                <a:latin typeface="Calibri"/>
              </a:rPr>
              <a:t>Vivas D. Rev Esp Cardiol 2018. https://doi.org/10.1016/j.recesp.2018.01.001</a:t>
            </a:r>
            <a:endParaRPr lang="es-ES" sz="1800" b="0" strike="noStrike" spc="-1">
              <a:solidFill>
                <a:srgbClr val="000000"/>
              </a:solidFill>
              <a:uFill>
                <a:solidFill>
                  <a:srgbClr val="FFFFFF"/>
                </a:solidFill>
              </a:uFill>
              <a:latin typeface="Arial"/>
            </a:endParaRPr>
          </a:p>
        </p:txBody>
      </p:sp>
      <p:pic>
        <p:nvPicPr>
          <p:cNvPr id="205" name="Picture 3"/>
          <p:cNvPicPr/>
          <p:nvPr/>
        </p:nvPicPr>
        <p:blipFill>
          <a:blip r:embed="rId3"/>
          <a:srcRect b="7402"/>
          <a:stretch/>
        </p:blipFill>
        <p:spPr>
          <a:xfrm>
            <a:off x="0" y="214560"/>
            <a:ext cx="12191252" cy="1071000"/>
          </a:xfrm>
          <a:prstGeom prst="rect">
            <a:avLst/>
          </a:prstGeom>
          <a:ln w="9360">
            <a:noFill/>
          </a:ln>
        </p:spPr>
      </p:pic>
      <p:pic>
        <p:nvPicPr>
          <p:cNvPr id="158722" name="Picture 2"/>
          <p:cNvPicPr>
            <a:picLocks noChangeAspect="1" noChangeArrowheads="1"/>
          </p:cNvPicPr>
          <p:nvPr/>
        </p:nvPicPr>
        <p:blipFill>
          <a:blip r:embed="rId4"/>
          <a:srcRect/>
          <a:stretch>
            <a:fillRect/>
          </a:stretch>
        </p:blipFill>
        <p:spPr bwMode="auto">
          <a:xfrm>
            <a:off x="157659" y="4666604"/>
            <a:ext cx="11926623" cy="536028"/>
          </a:xfrm>
          <a:prstGeom prst="rect">
            <a:avLst/>
          </a:prstGeom>
          <a:noFill/>
          <a:ln w="9525">
            <a:noFill/>
            <a:miter lim="800000"/>
            <a:headEnd/>
            <a:tailEnd/>
          </a:ln>
          <a:effectLst/>
        </p:spPr>
      </p:pic>
    </p:spTree>
    <p:extLst>
      <p:ext uri="{BB962C8B-B14F-4D97-AF65-F5344CB8AC3E}">
        <p14:creationId xmlns:p14="http://schemas.microsoft.com/office/powerpoint/2010/main" val="75676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4285602" y="6550200"/>
            <a:ext cx="790529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b="1" strike="noStrike" spc="-1">
                <a:solidFill>
                  <a:srgbClr val="000000"/>
                </a:solidFill>
                <a:uFill>
                  <a:solidFill>
                    <a:srgbClr val="FFFFFF"/>
                  </a:solidFill>
                </a:uFill>
                <a:latin typeface="Calibri"/>
              </a:rPr>
              <a:t>Vivas D. Rev Esp Cardiol 2018. https://doi.org/10.1016/j.recesp.2018.01.001</a:t>
            </a:r>
            <a:endParaRPr lang="es-ES" sz="1800" b="0" strike="noStrike" spc="-1">
              <a:solidFill>
                <a:srgbClr val="000000"/>
              </a:solidFill>
              <a:uFill>
                <a:solidFill>
                  <a:srgbClr val="FFFFFF"/>
                </a:solidFill>
              </a:uFill>
              <a:latin typeface="Arial"/>
            </a:endParaRPr>
          </a:p>
        </p:txBody>
      </p:sp>
      <p:pic>
        <p:nvPicPr>
          <p:cNvPr id="2" name="Imagen 1"/>
          <p:cNvPicPr>
            <a:picLocks noChangeAspect="1"/>
          </p:cNvPicPr>
          <p:nvPr/>
        </p:nvPicPr>
        <p:blipFill rotWithShape="1">
          <a:blip r:embed="rId3"/>
          <a:srcRect l="20485" t="30123" r="22293" b="18766"/>
          <a:stretch/>
        </p:blipFill>
        <p:spPr>
          <a:xfrm>
            <a:off x="0" y="0"/>
            <a:ext cx="12234211" cy="6146800"/>
          </a:xfrm>
          <a:prstGeom prst="rect">
            <a:avLst/>
          </a:prstGeom>
        </p:spPr>
      </p:pic>
    </p:spTree>
    <p:extLst>
      <p:ext uri="{BB962C8B-B14F-4D97-AF65-F5344CB8AC3E}">
        <p14:creationId xmlns:p14="http://schemas.microsoft.com/office/powerpoint/2010/main" val="160767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746245" y="1168463"/>
            <a:ext cx="10971300" cy="4914206"/>
          </a:xfrm>
          <a:prstGeom prst="rect">
            <a:avLst/>
          </a:prstGeom>
          <a:noFill/>
          <a:ln>
            <a:noFill/>
          </a:ln>
        </p:spPr>
        <p:txBody>
          <a:bodyPr lIns="0" tIns="0" rIns="0" bIns="0"/>
          <a:lstStyle/>
          <a:p>
            <a:r>
              <a:rPr lang="es-ES" sz="2800" spc="-1" dirty="0">
                <a:latin typeface="Arial"/>
              </a:rPr>
              <a:t>Mujer de 66 años, obesa (110kg/157 cm), </a:t>
            </a:r>
            <a:r>
              <a:rPr lang="es-ES" sz="2800" spc="-1" dirty="0" smtClean="0">
                <a:latin typeface="Arial"/>
              </a:rPr>
              <a:t>DM, HTA y </a:t>
            </a:r>
            <a:r>
              <a:rPr lang="es-ES" sz="2800" spc="-1" dirty="0" err="1" smtClean="0">
                <a:latin typeface="Arial"/>
              </a:rPr>
              <a:t>dislipemia</a:t>
            </a:r>
            <a:endParaRPr lang="es-ES" sz="2800" spc="-1" dirty="0" smtClean="0">
              <a:latin typeface="Arial"/>
            </a:endParaRPr>
          </a:p>
          <a:p>
            <a:endParaRPr lang="es-ES" sz="2800" spc="-1" dirty="0">
              <a:latin typeface="Arial"/>
            </a:endParaRPr>
          </a:p>
          <a:p>
            <a:r>
              <a:rPr lang="es-ES" sz="2800" spc="-1" dirty="0">
                <a:latin typeface="Arial"/>
              </a:rPr>
              <a:t>AIT isquémico en marzo </a:t>
            </a:r>
            <a:r>
              <a:rPr lang="es-ES" sz="2800" spc="-1" dirty="0" smtClean="0">
                <a:latin typeface="Arial"/>
              </a:rPr>
              <a:t>2000. </a:t>
            </a:r>
          </a:p>
          <a:p>
            <a:r>
              <a:rPr lang="es-ES" sz="2800" spc="-1" dirty="0" smtClean="0">
                <a:latin typeface="Arial"/>
              </a:rPr>
              <a:t>Cierre </a:t>
            </a:r>
            <a:r>
              <a:rPr lang="es-ES" sz="2800" spc="-1" dirty="0">
                <a:latin typeface="Arial"/>
              </a:rPr>
              <a:t>de foramen oval permeable en Septiembre </a:t>
            </a:r>
            <a:r>
              <a:rPr lang="es-ES" sz="2800" spc="-1" dirty="0" smtClean="0">
                <a:latin typeface="Arial"/>
              </a:rPr>
              <a:t>2002</a:t>
            </a:r>
          </a:p>
          <a:p>
            <a:endParaRPr lang="es-ES" sz="2800" spc="-1" dirty="0">
              <a:latin typeface="Arial"/>
            </a:endParaRPr>
          </a:p>
          <a:p>
            <a:r>
              <a:rPr lang="es-ES" sz="2800" spc="-1" dirty="0" smtClean="0">
                <a:latin typeface="Arial"/>
              </a:rPr>
              <a:t>FA </a:t>
            </a:r>
            <a:r>
              <a:rPr lang="es-ES" sz="2800" spc="-1" dirty="0">
                <a:latin typeface="Arial"/>
              </a:rPr>
              <a:t>paroxística desde abril 2005. </a:t>
            </a:r>
            <a:r>
              <a:rPr lang="es-ES" sz="2800" spc="-1" dirty="0" err="1">
                <a:latin typeface="Arial"/>
              </a:rPr>
              <a:t>Anticoagulada</a:t>
            </a:r>
            <a:r>
              <a:rPr lang="es-ES" sz="2800" spc="-1" dirty="0">
                <a:latin typeface="Arial"/>
              </a:rPr>
              <a:t> inicialmente con </a:t>
            </a:r>
            <a:r>
              <a:rPr lang="es-ES" sz="2800" spc="-1" dirty="0" err="1">
                <a:latin typeface="Arial"/>
              </a:rPr>
              <a:t>acenocumarol</a:t>
            </a:r>
            <a:r>
              <a:rPr lang="es-ES" sz="2800" spc="-1" dirty="0">
                <a:latin typeface="Arial"/>
              </a:rPr>
              <a:t> y posteriormente con </a:t>
            </a:r>
            <a:r>
              <a:rPr lang="es-ES" sz="2800" spc="-1" dirty="0" err="1">
                <a:latin typeface="Arial"/>
              </a:rPr>
              <a:t>Dabigatrán</a:t>
            </a:r>
            <a:r>
              <a:rPr lang="es-ES" sz="2800" spc="-1" dirty="0">
                <a:latin typeface="Arial"/>
              </a:rPr>
              <a:t> 110 </a:t>
            </a:r>
            <a:r>
              <a:rPr lang="es-ES" sz="2800" spc="-1" dirty="0" smtClean="0">
                <a:latin typeface="Arial"/>
              </a:rPr>
              <a:t>mg/12h</a:t>
            </a:r>
          </a:p>
          <a:p>
            <a:endParaRPr lang="es-ES" sz="2800" spc="-1" dirty="0">
              <a:latin typeface="Arial"/>
            </a:endParaRPr>
          </a:p>
          <a:p>
            <a:r>
              <a:rPr lang="es-ES" sz="2800" spc="-1" dirty="0">
                <a:latin typeface="Arial"/>
              </a:rPr>
              <a:t>Nuevo AIT isquémico en Junio 2014, estando correctamente tratada con </a:t>
            </a:r>
            <a:r>
              <a:rPr lang="es-ES" sz="2800" spc="-1" dirty="0" err="1">
                <a:latin typeface="Arial"/>
              </a:rPr>
              <a:t>Dabigatrán</a:t>
            </a:r>
            <a:r>
              <a:rPr lang="es-ES" sz="2800" spc="-1" dirty="0">
                <a:latin typeface="Arial"/>
              </a:rPr>
              <a:t> 110 mg/12h. Se subió </a:t>
            </a:r>
            <a:r>
              <a:rPr lang="es-ES" sz="2800" spc="-1" dirty="0" err="1">
                <a:latin typeface="Arial"/>
              </a:rPr>
              <a:t>Dabigatrán</a:t>
            </a:r>
            <a:r>
              <a:rPr lang="es-ES" sz="2800" spc="-1" dirty="0">
                <a:latin typeface="Arial"/>
              </a:rPr>
              <a:t> a 150 mg/12h, que no toleró por dispepsia y se cambió a </a:t>
            </a:r>
            <a:r>
              <a:rPr lang="es-ES" sz="2800" spc="-1" dirty="0" err="1">
                <a:latin typeface="Arial"/>
              </a:rPr>
              <a:t>Apixabán</a:t>
            </a:r>
            <a:r>
              <a:rPr lang="es-ES" sz="2800" spc="-1" dirty="0">
                <a:latin typeface="Arial"/>
              </a:rPr>
              <a:t> 5 mg 1 c/12h. </a:t>
            </a:r>
          </a:p>
          <a:p>
            <a:endParaRPr lang="es-ES" sz="2800" spc="-1" dirty="0">
              <a:latin typeface="Arial"/>
            </a:endParaRPr>
          </a:p>
        </p:txBody>
      </p:sp>
      <p:sp>
        <p:nvSpPr>
          <p:cNvPr id="4" name="Título 1"/>
          <p:cNvSpPr txBox="1">
            <a:spLocks/>
          </p:cNvSpPr>
          <p:nvPr/>
        </p:nvSpPr>
        <p:spPr>
          <a:xfrm>
            <a:off x="4930482" y="369953"/>
            <a:ext cx="1739630" cy="7096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s-ES" sz="4000" b="1" kern="0" dirty="0" smtClean="0">
                <a:solidFill>
                  <a:srgbClr val="FF0000"/>
                </a:solidFill>
              </a:rPr>
              <a:t>Caso </a:t>
            </a:r>
            <a:r>
              <a:rPr lang="es-ES" sz="4000" b="1" kern="0" dirty="0" smtClean="0">
                <a:solidFill>
                  <a:srgbClr val="FF0000"/>
                </a:solidFill>
              </a:rPr>
              <a:t>3</a:t>
            </a:r>
            <a:endParaRPr lang="es-ES" sz="4000" b="1" kern="0" dirty="0">
              <a:solidFill>
                <a:srgbClr val="FF0000"/>
              </a:solidFill>
            </a:endParaRPr>
          </a:p>
        </p:txBody>
      </p:sp>
    </p:spTree>
    <p:extLst>
      <p:ext uri="{BB962C8B-B14F-4D97-AF65-F5344CB8AC3E}">
        <p14:creationId xmlns:p14="http://schemas.microsoft.com/office/powerpoint/2010/main" val="418076684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835145" y="1079563"/>
            <a:ext cx="10971300" cy="4914206"/>
          </a:xfrm>
          <a:prstGeom prst="rect">
            <a:avLst/>
          </a:prstGeom>
          <a:noFill/>
          <a:ln>
            <a:noFill/>
          </a:ln>
        </p:spPr>
        <p:txBody>
          <a:bodyPr lIns="0" tIns="0" rIns="0" bIns="0"/>
          <a:lstStyle/>
          <a:p>
            <a:r>
              <a:rPr lang="es-ES" sz="2800" spc="-1" dirty="0" smtClean="0">
                <a:latin typeface="Arial"/>
              </a:rPr>
              <a:t>En </a:t>
            </a:r>
            <a:r>
              <a:rPr lang="es-ES" sz="2800" spc="-1" dirty="0">
                <a:latin typeface="Arial"/>
              </a:rPr>
              <a:t>Febrero 2018 hemorragia </a:t>
            </a:r>
            <a:r>
              <a:rPr lang="es-ES" sz="2800" spc="-1" dirty="0" err="1">
                <a:latin typeface="Arial"/>
              </a:rPr>
              <a:t>intradural</a:t>
            </a:r>
            <a:r>
              <a:rPr lang="es-ES" sz="2800" spc="-1" dirty="0">
                <a:latin typeface="Arial"/>
              </a:rPr>
              <a:t> espontánea con </a:t>
            </a:r>
            <a:r>
              <a:rPr lang="es-ES" sz="2800" spc="-1" dirty="0" err="1">
                <a:latin typeface="Arial"/>
              </a:rPr>
              <a:t>mielopatía</a:t>
            </a:r>
            <a:r>
              <a:rPr lang="es-ES" sz="2800" spc="-1" dirty="0">
                <a:latin typeface="Arial"/>
              </a:rPr>
              <a:t>, estaba </a:t>
            </a:r>
            <a:r>
              <a:rPr lang="es-ES" sz="2800" spc="-1" dirty="0" smtClean="0">
                <a:latin typeface="Arial"/>
              </a:rPr>
              <a:t>con </a:t>
            </a:r>
            <a:r>
              <a:rPr lang="es-ES" sz="2800" spc="-1" dirty="0" err="1">
                <a:latin typeface="Arial"/>
              </a:rPr>
              <a:t>Apixabán</a:t>
            </a:r>
            <a:r>
              <a:rPr lang="es-ES" sz="2800" spc="-1" dirty="0">
                <a:latin typeface="Arial"/>
              </a:rPr>
              <a:t> 5 mg 1 </a:t>
            </a:r>
            <a:r>
              <a:rPr lang="es-ES" sz="2800" spc="-1" dirty="0" smtClean="0">
                <a:latin typeface="Arial"/>
              </a:rPr>
              <a:t>c/d.</a:t>
            </a:r>
          </a:p>
          <a:p>
            <a:r>
              <a:rPr lang="es-ES" sz="2800" spc="-1" dirty="0" smtClean="0">
                <a:latin typeface="Arial"/>
              </a:rPr>
              <a:t>Arteriografía: no </a:t>
            </a:r>
            <a:r>
              <a:rPr lang="es-ES" sz="2800" spc="-1" dirty="0">
                <a:latin typeface="Arial"/>
              </a:rPr>
              <a:t>MAV o fístulas. Tras control de </a:t>
            </a:r>
            <a:r>
              <a:rPr lang="es-ES" sz="2800" spc="-1" dirty="0" err="1">
                <a:latin typeface="Arial"/>
              </a:rPr>
              <a:t>neuroimagen</a:t>
            </a:r>
            <a:r>
              <a:rPr lang="es-ES" sz="2800" spc="-1" dirty="0">
                <a:latin typeface="Arial"/>
              </a:rPr>
              <a:t> se inició </a:t>
            </a:r>
            <a:r>
              <a:rPr lang="es-ES" sz="2800" spc="-1" dirty="0" err="1">
                <a:latin typeface="Arial"/>
              </a:rPr>
              <a:t>Hibor</a:t>
            </a:r>
            <a:r>
              <a:rPr lang="es-ES" sz="2800" spc="-1" dirty="0">
                <a:latin typeface="Arial"/>
              </a:rPr>
              <a:t> 3500 UI/</a:t>
            </a:r>
            <a:r>
              <a:rPr lang="es-ES" sz="2800" spc="-1" dirty="0" err="1">
                <a:latin typeface="Arial"/>
              </a:rPr>
              <a:t>sc</a:t>
            </a:r>
            <a:r>
              <a:rPr lang="es-ES" sz="2800" spc="-1" dirty="0">
                <a:latin typeface="Arial"/>
              </a:rPr>
              <a:t>/24h al mes del alta. </a:t>
            </a:r>
          </a:p>
          <a:p>
            <a:endParaRPr lang="es-ES" sz="2800" spc="-1" dirty="0">
              <a:latin typeface="Arial"/>
            </a:endParaRPr>
          </a:p>
          <a:p>
            <a:r>
              <a:rPr lang="es-ES" sz="2800" spc="-1" dirty="0">
                <a:latin typeface="Arial"/>
              </a:rPr>
              <a:t>En C Ext de Cardiología (Noviembre 2019) se suspende </a:t>
            </a:r>
            <a:r>
              <a:rPr lang="es-ES" sz="2800" spc="-1" dirty="0" err="1">
                <a:latin typeface="Arial"/>
              </a:rPr>
              <a:t>Hibor</a:t>
            </a:r>
            <a:r>
              <a:rPr lang="es-ES" sz="2800" spc="-1" dirty="0">
                <a:latin typeface="Arial"/>
              </a:rPr>
              <a:t> y se consulta a Neurología la posibilidad de reintroducir ACOD, pero tras nueva RM de médula, se contraindica definitivamente la anticoagulación. </a:t>
            </a:r>
          </a:p>
          <a:p>
            <a:endParaRPr lang="es-ES" sz="2800" spc="-1" dirty="0">
              <a:latin typeface="Arial"/>
            </a:endParaRPr>
          </a:p>
          <a:p>
            <a:r>
              <a:rPr lang="es-ES" sz="2800" spc="-1" dirty="0">
                <a:latin typeface="Arial"/>
              </a:rPr>
              <a:t>Se decide cierre percutáneo de orejuela </a:t>
            </a:r>
            <a:r>
              <a:rPr lang="es-ES" sz="2800" spc="-1" dirty="0" smtClean="0">
                <a:latin typeface="Arial"/>
              </a:rPr>
              <a:t>(10 </a:t>
            </a:r>
            <a:r>
              <a:rPr lang="es-ES" sz="2800" spc="-1" dirty="0">
                <a:latin typeface="Arial"/>
              </a:rPr>
              <a:t>julio </a:t>
            </a:r>
            <a:r>
              <a:rPr lang="es-ES" sz="2800" spc="-1" dirty="0" smtClean="0">
                <a:latin typeface="Arial"/>
              </a:rPr>
              <a:t>2020) </a:t>
            </a:r>
            <a:r>
              <a:rPr lang="es-ES" sz="2800" spc="-1" dirty="0">
                <a:latin typeface="Arial"/>
              </a:rPr>
              <a:t>con tratamiento con AAS </a:t>
            </a:r>
            <a:r>
              <a:rPr lang="es-ES" sz="2800" spc="-1" dirty="0" smtClean="0">
                <a:latin typeface="Arial"/>
              </a:rPr>
              <a:t>por </a:t>
            </a:r>
            <a:r>
              <a:rPr lang="es-ES" sz="2800" spc="-1" dirty="0">
                <a:latin typeface="Arial"/>
              </a:rPr>
              <a:t>3 meses. Ahora sin </a:t>
            </a:r>
            <a:r>
              <a:rPr lang="es-ES" sz="2800" spc="-1" dirty="0" smtClean="0">
                <a:latin typeface="Arial"/>
              </a:rPr>
              <a:t>tratamiento.</a:t>
            </a:r>
            <a:endParaRPr lang="es-ES" sz="2800" spc="-1" dirty="0">
              <a:latin typeface="Arial"/>
            </a:endParaRPr>
          </a:p>
          <a:p>
            <a:endParaRPr lang="es-ES" sz="2800" spc="-1" dirty="0">
              <a:latin typeface="Arial"/>
            </a:endParaRPr>
          </a:p>
        </p:txBody>
      </p:sp>
      <p:sp>
        <p:nvSpPr>
          <p:cNvPr id="4" name="Título 1"/>
          <p:cNvSpPr txBox="1">
            <a:spLocks/>
          </p:cNvSpPr>
          <p:nvPr/>
        </p:nvSpPr>
        <p:spPr>
          <a:xfrm>
            <a:off x="4930482" y="369953"/>
            <a:ext cx="1739630" cy="7096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s-ES" sz="4000" b="1" kern="0" dirty="0" smtClean="0">
                <a:solidFill>
                  <a:srgbClr val="FF0000"/>
                </a:solidFill>
              </a:rPr>
              <a:t>Caso </a:t>
            </a:r>
            <a:r>
              <a:rPr lang="es-ES" sz="4000" b="1" kern="0" dirty="0" smtClean="0">
                <a:solidFill>
                  <a:srgbClr val="FF0000"/>
                </a:solidFill>
              </a:rPr>
              <a:t>3</a:t>
            </a:r>
            <a:endParaRPr lang="es-ES" sz="4000" b="1" kern="0" dirty="0">
              <a:solidFill>
                <a:srgbClr val="FF0000"/>
              </a:solidFill>
            </a:endParaRPr>
          </a:p>
        </p:txBody>
      </p:sp>
    </p:spTree>
    <p:extLst>
      <p:ext uri="{BB962C8B-B14F-4D97-AF65-F5344CB8AC3E}">
        <p14:creationId xmlns:p14="http://schemas.microsoft.com/office/powerpoint/2010/main" val="409431921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1643131" y="1514363"/>
            <a:ext cx="9380469" cy="29052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6000" b="1" spc="-1" dirty="0" smtClean="0">
                <a:uFill>
                  <a:solidFill>
                    <a:srgbClr val="FFFFFF"/>
                  </a:solidFill>
                </a:uFill>
                <a:latin typeface="Calibri"/>
              </a:rPr>
              <a:t>¿Cuándo no deberíamos </a:t>
            </a:r>
            <a:r>
              <a:rPr lang="es-ES" sz="6000" b="1" spc="-1" dirty="0" err="1" smtClean="0">
                <a:uFill>
                  <a:solidFill>
                    <a:srgbClr val="FFFFFF"/>
                  </a:solidFill>
                </a:uFill>
                <a:latin typeface="Calibri"/>
              </a:rPr>
              <a:t>anticoagular</a:t>
            </a:r>
            <a:r>
              <a:rPr lang="es-ES" sz="6000" b="1" spc="-1" dirty="0" smtClean="0">
                <a:uFill>
                  <a:solidFill>
                    <a:srgbClr val="FFFFFF"/>
                  </a:solidFill>
                </a:uFill>
                <a:latin typeface="Calibri"/>
              </a:rPr>
              <a:t> una fibrilación auricular?</a:t>
            </a:r>
          </a:p>
          <a:p>
            <a:pPr>
              <a:lnSpc>
                <a:spcPct val="100000"/>
              </a:lnSpc>
            </a:pPr>
            <a:endParaRPr lang="es-ES" sz="6000" b="1" spc="-1" dirty="0">
              <a:uFill>
                <a:solidFill>
                  <a:srgbClr val="FFFFFF"/>
                </a:solidFill>
              </a:uFill>
              <a:latin typeface="Calibri"/>
            </a:endParaRPr>
          </a:p>
          <a:p>
            <a:pPr>
              <a:lnSpc>
                <a:spcPct val="100000"/>
              </a:lnSpc>
            </a:pPr>
            <a:endParaRPr lang="es-ES" sz="6000" b="1" spc="-1" dirty="0" smtClean="0">
              <a:uFill>
                <a:solidFill>
                  <a:srgbClr val="FFFFFF"/>
                </a:solidFill>
              </a:uFill>
              <a:latin typeface="Calibri"/>
            </a:endParaRPr>
          </a:p>
        </p:txBody>
      </p:sp>
    </p:spTree>
    <p:extLst>
      <p:ext uri="{BB962C8B-B14F-4D97-AF65-F5344CB8AC3E}">
        <p14:creationId xmlns:p14="http://schemas.microsoft.com/office/powerpoint/2010/main" val="93433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1810232" y="259995"/>
            <a:ext cx="8273568" cy="5401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400" b="1" spc="-1" dirty="0" smtClean="0">
                <a:uFill>
                  <a:solidFill>
                    <a:srgbClr val="FFFFFF"/>
                  </a:solidFill>
                </a:uFill>
                <a:latin typeface="Calibri"/>
              </a:rPr>
              <a:t>¿Cuándo no deberíamos </a:t>
            </a:r>
            <a:r>
              <a:rPr lang="es-ES" sz="2400" b="1" spc="-1" dirty="0" err="1" smtClean="0">
                <a:uFill>
                  <a:solidFill>
                    <a:srgbClr val="FFFFFF"/>
                  </a:solidFill>
                </a:uFill>
                <a:latin typeface="Calibri"/>
              </a:rPr>
              <a:t>anticoagular</a:t>
            </a:r>
            <a:r>
              <a:rPr lang="es-ES" sz="2400" b="1" spc="-1" dirty="0" smtClean="0">
                <a:uFill>
                  <a:solidFill>
                    <a:srgbClr val="FFFFFF"/>
                  </a:solidFill>
                </a:uFill>
                <a:latin typeface="Calibri"/>
              </a:rPr>
              <a:t> una fibrilación auricular?</a:t>
            </a:r>
          </a:p>
          <a:p>
            <a:pPr>
              <a:lnSpc>
                <a:spcPct val="100000"/>
              </a:lnSpc>
            </a:pPr>
            <a:endParaRPr lang="es-ES" sz="2400" b="1" spc="-1" dirty="0">
              <a:uFill>
                <a:solidFill>
                  <a:srgbClr val="FFFFFF"/>
                </a:solidFill>
              </a:uFill>
              <a:latin typeface="Calibri"/>
            </a:endParaRPr>
          </a:p>
          <a:p>
            <a:pPr>
              <a:lnSpc>
                <a:spcPct val="100000"/>
              </a:lnSpc>
            </a:pPr>
            <a:endParaRPr lang="es-ES" sz="2400" b="1" spc="-1" dirty="0" smtClean="0">
              <a:uFill>
                <a:solidFill>
                  <a:srgbClr val="FFFFFF"/>
                </a:solidFill>
              </a:uFill>
              <a:latin typeface="Calibri"/>
            </a:endParaRPr>
          </a:p>
        </p:txBody>
      </p:sp>
      <p:pic>
        <p:nvPicPr>
          <p:cNvPr id="2" name="Imagen 1"/>
          <p:cNvPicPr>
            <a:picLocks noChangeAspect="1"/>
          </p:cNvPicPr>
          <p:nvPr/>
        </p:nvPicPr>
        <p:blipFill>
          <a:blip r:embed="rId2"/>
          <a:stretch>
            <a:fillRect/>
          </a:stretch>
        </p:blipFill>
        <p:spPr>
          <a:xfrm>
            <a:off x="221240" y="931003"/>
            <a:ext cx="11709922" cy="5094954"/>
          </a:xfrm>
          <a:prstGeom prst="rect">
            <a:avLst/>
          </a:prstGeom>
        </p:spPr>
      </p:pic>
      <p:sp>
        <p:nvSpPr>
          <p:cNvPr id="4" name="Rectángulo 3"/>
          <p:cNvSpPr/>
          <p:nvPr/>
        </p:nvSpPr>
        <p:spPr>
          <a:xfrm>
            <a:off x="4880370" y="6550223"/>
            <a:ext cx="7311630" cy="3077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pc="-1" dirty="0" err="1" smtClean="0">
                <a:solidFill>
                  <a:srgbClr val="000000"/>
                </a:solidFill>
                <a:uFill>
                  <a:solidFill>
                    <a:srgbClr val="FFFFFF"/>
                  </a:solidFill>
                </a:uFill>
                <a:latin typeface="Calibri"/>
              </a:rPr>
              <a:t>Hindricks</a:t>
            </a:r>
            <a:r>
              <a:rPr lang="en-US" sz="1400" b="1" spc="-1" dirty="0" smtClean="0">
                <a:solidFill>
                  <a:srgbClr val="000000"/>
                </a:solidFill>
                <a:uFill>
                  <a:solidFill>
                    <a:srgbClr val="FFFFFF"/>
                  </a:solidFill>
                </a:uFill>
                <a:latin typeface="Calibri"/>
              </a:rPr>
              <a:t> G. 2020 ESC guidelines for AF management</a:t>
            </a:r>
            <a:r>
              <a:rPr lang="en-US" sz="1400" b="1" spc="-1" dirty="0">
                <a:solidFill>
                  <a:srgbClr val="000000"/>
                </a:solidFill>
                <a:uFill>
                  <a:solidFill>
                    <a:srgbClr val="FFFFFF"/>
                  </a:solidFill>
                </a:uFill>
              </a:rPr>
              <a:t>. European Heart Journal </a:t>
            </a:r>
            <a:r>
              <a:rPr lang="en-US" sz="1400" b="1" spc="-1" dirty="0" smtClean="0">
                <a:solidFill>
                  <a:srgbClr val="000000"/>
                </a:solidFill>
                <a:uFill>
                  <a:solidFill>
                    <a:srgbClr val="FFFFFF"/>
                  </a:solidFill>
                </a:uFill>
              </a:rPr>
              <a:t>2020;42:373-498</a:t>
            </a:r>
            <a:r>
              <a:rPr lang="en-US" sz="1400" b="1" spc="-1" dirty="0">
                <a:solidFill>
                  <a:srgbClr val="000000"/>
                </a:solidFill>
                <a:uFill>
                  <a:solidFill>
                    <a:srgbClr val="FFFFFF"/>
                  </a:solidFill>
                </a:uFill>
              </a:rPr>
              <a:t>. </a:t>
            </a:r>
            <a:endParaRPr lang="en-US" sz="1400" b="1" spc="-1" dirty="0">
              <a:solidFill>
                <a:srgbClr val="000000"/>
              </a:solidFill>
              <a:uFill>
                <a:solidFill>
                  <a:srgbClr val="FFFFFF"/>
                </a:solidFill>
              </a:uFill>
              <a:latin typeface="Calibri"/>
            </a:endParaRPr>
          </a:p>
        </p:txBody>
      </p:sp>
      <p:sp>
        <p:nvSpPr>
          <p:cNvPr id="3" name="Elipse 2"/>
          <p:cNvSpPr/>
          <p:nvPr/>
        </p:nvSpPr>
        <p:spPr>
          <a:xfrm>
            <a:off x="4978400" y="4000500"/>
            <a:ext cx="3657600" cy="240030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90759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1655831" y="371363"/>
            <a:ext cx="10381768" cy="51265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400" b="1" spc="-1" dirty="0" smtClean="0">
                <a:uFill>
                  <a:solidFill>
                    <a:srgbClr val="FFFFFF"/>
                  </a:solidFill>
                </a:uFill>
                <a:latin typeface="Calibri"/>
              </a:rPr>
              <a:t>¿Cuándo no deberíamos </a:t>
            </a:r>
            <a:r>
              <a:rPr lang="es-ES" sz="2400" b="1" spc="-1" dirty="0" err="1" smtClean="0">
                <a:uFill>
                  <a:solidFill>
                    <a:srgbClr val="FFFFFF"/>
                  </a:solidFill>
                </a:uFill>
                <a:latin typeface="Calibri"/>
              </a:rPr>
              <a:t>anticoagular</a:t>
            </a:r>
            <a:r>
              <a:rPr lang="es-ES" sz="2400" b="1" spc="-1" dirty="0" smtClean="0">
                <a:uFill>
                  <a:solidFill>
                    <a:srgbClr val="FFFFFF"/>
                  </a:solidFill>
                </a:uFill>
                <a:latin typeface="Calibri"/>
              </a:rPr>
              <a:t> una fibrilación auricular?</a:t>
            </a:r>
          </a:p>
          <a:p>
            <a:pPr>
              <a:lnSpc>
                <a:spcPct val="100000"/>
              </a:lnSpc>
            </a:pPr>
            <a:endParaRPr lang="es-ES" sz="2400" b="1" spc="-1" dirty="0">
              <a:uFill>
                <a:solidFill>
                  <a:srgbClr val="FFFFFF"/>
                </a:solidFill>
              </a:uFill>
              <a:latin typeface="Calibri"/>
            </a:endParaRPr>
          </a:p>
          <a:p>
            <a:pPr>
              <a:lnSpc>
                <a:spcPct val="100000"/>
              </a:lnSpc>
            </a:pPr>
            <a:endParaRPr lang="es-ES" sz="2400" b="1" spc="-1" dirty="0" smtClean="0">
              <a:uFill>
                <a:solidFill>
                  <a:srgbClr val="FFFFFF"/>
                </a:solidFill>
              </a:uFill>
              <a:latin typeface="Calibri"/>
            </a:endParaRPr>
          </a:p>
        </p:txBody>
      </p:sp>
      <p:sp>
        <p:nvSpPr>
          <p:cNvPr id="4" name="Rectángulo 3"/>
          <p:cNvSpPr/>
          <p:nvPr/>
        </p:nvSpPr>
        <p:spPr>
          <a:xfrm>
            <a:off x="4880370" y="6550223"/>
            <a:ext cx="7311630" cy="3077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pc="-1" dirty="0" err="1" smtClean="0">
                <a:solidFill>
                  <a:srgbClr val="000000"/>
                </a:solidFill>
                <a:uFill>
                  <a:solidFill>
                    <a:srgbClr val="FFFFFF"/>
                  </a:solidFill>
                </a:uFill>
                <a:latin typeface="Calibri"/>
              </a:rPr>
              <a:t>Hindricks</a:t>
            </a:r>
            <a:r>
              <a:rPr lang="en-US" sz="1400" b="1" spc="-1" dirty="0" smtClean="0">
                <a:solidFill>
                  <a:srgbClr val="000000"/>
                </a:solidFill>
                <a:uFill>
                  <a:solidFill>
                    <a:srgbClr val="FFFFFF"/>
                  </a:solidFill>
                </a:uFill>
                <a:latin typeface="Calibri"/>
              </a:rPr>
              <a:t> G. 2020 ESC guidelines for AF management</a:t>
            </a:r>
            <a:r>
              <a:rPr lang="en-US" sz="1400" b="1" spc="-1" dirty="0">
                <a:solidFill>
                  <a:srgbClr val="000000"/>
                </a:solidFill>
                <a:uFill>
                  <a:solidFill>
                    <a:srgbClr val="FFFFFF"/>
                  </a:solidFill>
                </a:uFill>
              </a:rPr>
              <a:t>. European Heart Journal </a:t>
            </a:r>
            <a:r>
              <a:rPr lang="en-US" sz="1400" b="1" spc="-1" dirty="0" smtClean="0">
                <a:solidFill>
                  <a:srgbClr val="000000"/>
                </a:solidFill>
                <a:uFill>
                  <a:solidFill>
                    <a:srgbClr val="FFFFFF"/>
                  </a:solidFill>
                </a:uFill>
              </a:rPr>
              <a:t>2020;42:373-498</a:t>
            </a:r>
            <a:r>
              <a:rPr lang="en-US" sz="1400" b="1" spc="-1" dirty="0">
                <a:solidFill>
                  <a:srgbClr val="000000"/>
                </a:solidFill>
                <a:uFill>
                  <a:solidFill>
                    <a:srgbClr val="FFFFFF"/>
                  </a:solidFill>
                </a:uFill>
              </a:rPr>
              <a:t>. </a:t>
            </a:r>
            <a:endParaRPr lang="en-US" sz="1400" b="1" spc="-1" dirty="0">
              <a:solidFill>
                <a:srgbClr val="000000"/>
              </a:solidFill>
              <a:uFill>
                <a:solidFill>
                  <a:srgbClr val="FFFFFF"/>
                </a:solidFill>
              </a:uFill>
              <a:latin typeface="Calibri"/>
            </a:endParaRPr>
          </a:p>
        </p:txBody>
      </p:sp>
      <p:sp>
        <p:nvSpPr>
          <p:cNvPr id="3" name="Rectángulo 2"/>
          <p:cNvSpPr/>
          <p:nvPr/>
        </p:nvSpPr>
        <p:spPr>
          <a:xfrm>
            <a:off x="1090246" y="1007314"/>
            <a:ext cx="10524392" cy="5509200"/>
          </a:xfrm>
          <a:prstGeom prst="rect">
            <a:avLst/>
          </a:prstGeom>
        </p:spPr>
        <p:txBody>
          <a:bodyPr wrap="square">
            <a:spAutoFit/>
          </a:bodyPr>
          <a:lstStyle/>
          <a:p>
            <a:r>
              <a:rPr lang="en-US" sz="3200" b="1" i="1" dirty="0" smtClean="0"/>
              <a:t>“The few absolute contraindications to OAC include:</a:t>
            </a:r>
          </a:p>
          <a:p>
            <a:endParaRPr lang="en-US" sz="3200" b="1" i="1" dirty="0" smtClean="0"/>
          </a:p>
          <a:p>
            <a:r>
              <a:rPr lang="en-US" sz="3200" b="1" i="1" dirty="0" smtClean="0"/>
              <a:t>active serious bleeding (where the source should be identified and treated), </a:t>
            </a:r>
          </a:p>
          <a:p>
            <a:endParaRPr lang="en-US" sz="3200" b="1" i="1" dirty="0" smtClean="0"/>
          </a:p>
          <a:p>
            <a:r>
              <a:rPr lang="en-US" sz="3200" b="1" i="1" dirty="0" smtClean="0"/>
              <a:t>associated comorbidities (e.g. severe thrombocytopenia </a:t>
            </a:r>
          </a:p>
          <a:p>
            <a:r>
              <a:rPr lang="en-US" sz="3200" b="1" i="1" dirty="0" smtClean="0"/>
              <a:t>&lt;50x 10</a:t>
            </a:r>
            <a:r>
              <a:rPr lang="en-US" sz="3200" b="1" i="1" baseline="30000" dirty="0" smtClean="0"/>
              <a:t>3</a:t>
            </a:r>
            <a:r>
              <a:rPr lang="en-US" sz="3200" b="1" i="1" dirty="0" smtClean="0"/>
              <a:t>platelets/</a:t>
            </a:r>
            <a:r>
              <a:rPr lang="en-US" sz="3200" b="1" i="1" dirty="0" err="1" smtClean="0"/>
              <a:t>lL</a:t>
            </a:r>
            <a:r>
              <a:rPr lang="en-US" sz="3200" b="1" i="1" dirty="0" smtClean="0"/>
              <a:t>, severe </a:t>
            </a:r>
            <a:r>
              <a:rPr lang="en-US" sz="3200" b="1" i="1" dirty="0" err="1" smtClean="0"/>
              <a:t>anaemia</a:t>
            </a:r>
            <a:r>
              <a:rPr lang="en-US" sz="3200" b="1" i="1" dirty="0" smtClean="0"/>
              <a:t> under investigation, etc.); or</a:t>
            </a:r>
          </a:p>
          <a:p>
            <a:endParaRPr lang="en-US" sz="3200" b="1" i="1" dirty="0" smtClean="0"/>
          </a:p>
          <a:p>
            <a:r>
              <a:rPr lang="en-US" sz="3200" b="1" i="1" dirty="0" smtClean="0"/>
              <a:t>a recent high-risk bleeding event such as intracranial </a:t>
            </a:r>
            <a:r>
              <a:rPr lang="en-US" sz="3200" b="1" i="1" dirty="0" err="1" smtClean="0"/>
              <a:t>haemorrhage</a:t>
            </a:r>
            <a:r>
              <a:rPr lang="en-US" sz="3200" b="1" i="1" dirty="0" smtClean="0"/>
              <a:t> (ICH).”</a:t>
            </a:r>
            <a:endParaRPr lang="es-ES" sz="3200" b="1" i="1" dirty="0"/>
          </a:p>
        </p:txBody>
      </p:sp>
    </p:spTree>
    <p:extLst>
      <p:ext uri="{BB962C8B-B14F-4D97-AF65-F5344CB8AC3E}">
        <p14:creationId xmlns:p14="http://schemas.microsoft.com/office/powerpoint/2010/main" val="165631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1061862" y="1263295"/>
            <a:ext cx="10381768" cy="23689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s-ES" sz="4400" b="1" spc="-1" dirty="0" smtClean="0">
              <a:uFill>
                <a:solidFill>
                  <a:srgbClr val="FFFFFF"/>
                </a:solidFill>
              </a:uFill>
              <a:latin typeface="Calibri"/>
            </a:endParaRPr>
          </a:p>
          <a:p>
            <a:pPr marL="360">
              <a:buClr>
                <a:srgbClr val="000000"/>
              </a:buClr>
            </a:pPr>
            <a:r>
              <a:rPr lang="es-ES" sz="4400" b="1" spc="-1" dirty="0" smtClean="0">
                <a:uFill>
                  <a:solidFill>
                    <a:srgbClr val="FFFFFF"/>
                  </a:solidFill>
                </a:uFill>
              </a:rPr>
              <a:t>¿</a:t>
            </a:r>
            <a:r>
              <a:rPr lang="es-ES" sz="4400" b="1" spc="-1" dirty="0">
                <a:uFill>
                  <a:solidFill>
                    <a:srgbClr val="FFFFFF"/>
                  </a:solidFill>
                </a:uFill>
              </a:rPr>
              <a:t>Qué hacer ante un proceso hemorrágico? ¿Supresión o continuación</a:t>
            </a:r>
            <a:r>
              <a:rPr lang="es-ES" sz="4400" b="1" spc="-1" dirty="0" smtClean="0">
                <a:uFill>
                  <a:solidFill>
                    <a:srgbClr val="FFFFFF"/>
                  </a:solidFill>
                </a:uFill>
              </a:rPr>
              <a:t>?</a:t>
            </a:r>
            <a:endParaRPr lang="es-ES" sz="4400" b="1" spc="-1" dirty="0">
              <a:uFill>
                <a:solidFill>
                  <a:srgbClr val="FFFFFF"/>
                </a:solidFill>
              </a:uFill>
            </a:endParaRPr>
          </a:p>
        </p:txBody>
      </p:sp>
    </p:spTree>
    <p:extLst>
      <p:ext uri="{BB962C8B-B14F-4D97-AF65-F5344CB8AC3E}">
        <p14:creationId xmlns:p14="http://schemas.microsoft.com/office/powerpoint/2010/main" val="219046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1277008" y="1126739"/>
            <a:ext cx="9869213" cy="55105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400" b="0" strike="noStrike" spc="-1" dirty="0" smtClean="0">
                <a:solidFill>
                  <a:srgbClr val="000000"/>
                </a:solidFill>
                <a:uFill>
                  <a:solidFill>
                    <a:srgbClr val="FFFFFF"/>
                  </a:solidFill>
                </a:uFill>
                <a:latin typeface="Calibri"/>
              </a:rPr>
              <a:t>Pueden provocar interrupciones, que pueden aumentar el riesgo </a:t>
            </a:r>
            <a:r>
              <a:rPr lang="es-ES" sz="2400" b="0" strike="noStrike" spc="-1" dirty="0" err="1" smtClean="0">
                <a:solidFill>
                  <a:srgbClr val="000000"/>
                </a:solidFill>
                <a:uFill>
                  <a:solidFill>
                    <a:srgbClr val="FFFFFF"/>
                  </a:solidFill>
                </a:uFill>
                <a:latin typeface="Calibri"/>
              </a:rPr>
              <a:t>trombótico</a:t>
            </a:r>
            <a:r>
              <a:rPr lang="es-ES" sz="2400" b="0" strike="noStrike" spc="-1" dirty="0" smtClean="0">
                <a:solidFill>
                  <a:srgbClr val="000000"/>
                </a:solidFill>
                <a:uFill>
                  <a:solidFill>
                    <a:srgbClr val="FFFFFF"/>
                  </a:solidFill>
                </a:uFill>
                <a:latin typeface="Calibri"/>
              </a:rPr>
              <a:t>. </a:t>
            </a:r>
          </a:p>
          <a:p>
            <a:pPr>
              <a:lnSpc>
                <a:spcPct val="100000"/>
              </a:lnSpc>
            </a:pPr>
            <a:endParaRPr lang="es-ES" sz="2400" spc="-1" dirty="0" smtClean="0">
              <a:solidFill>
                <a:srgbClr val="000000"/>
              </a:solidFill>
              <a:uFill>
                <a:solidFill>
                  <a:srgbClr val="FFFFFF"/>
                </a:solidFill>
              </a:uFill>
              <a:latin typeface="Calibri"/>
            </a:endParaRPr>
          </a:p>
          <a:p>
            <a:pPr>
              <a:lnSpc>
                <a:spcPct val="100000"/>
              </a:lnSpc>
            </a:pPr>
            <a:r>
              <a:rPr lang="es-ES" sz="2400" b="0" strike="noStrike" spc="-1" dirty="0" smtClean="0">
                <a:solidFill>
                  <a:srgbClr val="000000"/>
                </a:solidFill>
                <a:uFill>
                  <a:solidFill>
                    <a:srgbClr val="FFFFFF"/>
                  </a:solidFill>
                </a:uFill>
                <a:latin typeface="Calibri"/>
              </a:rPr>
              <a:t>Se suelen poder manejar retrasando o “saltándose” no más de una dosis</a:t>
            </a:r>
          </a:p>
          <a:p>
            <a:pPr>
              <a:lnSpc>
                <a:spcPct val="100000"/>
              </a:lnSpc>
            </a:pPr>
            <a:endParaRPr lang="es-ES" sz="2400" b="0" strike="noStrike" spc="-1" dirty="0" smtClean="0">
              <a:solidFill>
                <a:srgbClr val="000000"/>
              </a:solidFill>
              <a:uFill>
                <a:solidFill>
                  <a:srgbClr val="FFFFFF"/>
                </a:solidFill>
              </a:uFill>
              <a:latin typeface="Calibri"/>
            </a:endParaRPr>
          </a:p>
          <a:p>
            <a:pPr>
              <a:lnSpc>
                <a:spcPct val="100000"/>
              </a:lnSpc>
            </a:pPr>
            <a:r>
              <a:rPr lang="es-ES" sz="2400" spc="-1" dirty="0" smtClean="0">
                <a:solidFill>
                  <a:srgbClr val="000000"/>
                </a:solidFill>
                <a:uFill>
                  <a:solidFill>
                    <a:srgbClr val="FFFFFF"/>
                  </a:solidFill>
                </a:uFill>
                <a:latin typeface="Calibri"/>
              </a:rPr>
              <a:t>Si no ceden… tratar la causa:  </a:t>
            </a:r>
          </a:p>
          <a:p>
            <a:pPr>
              <a:lnSpc>
                <a:spcPct val="100000"/>
              </a:lnSpc>
            </a:pPr>
            <a:endParaRPr lang="es-ES" sz="2400" spc="-1" dirty="0" smtClean="0">
              <a:solidFill>
                <a:srgbClr val="000000"/>
              </a:solidFill>
              <a:uFill>
                <a:solidFill>
                  <a:srgbClr val="FFFFFF"/>
                </a:solidFill>
              </a:uFill>
              <a:latin typeface="Calibri"/>
            </a:endParaRPr>
          </a:p>
          <a:p>
            <a:pPr lvl="2"/>
            <a:r>
              <a:rPr lang="es-ES" sz="2000" spc="-1" dirty="0" smtClean="0">
                <a:solidFill>
                  <a:srgbClr val="000000"/>
                </a:solidFill>
                <a:uFill>
                  <a:solidFill>
                    <a:srgbClr val="FFFFFF"/>
                  </a:solidFill>
                </a:uFill>
                <a:latin typeface="Calibri"/>
              </a:rPr>
              <a:t>Inhibidores de la bomba de protones para úlcera péptica</a:t>
            </a:r>
          </a:p>
          <a:p>
            <a:pPr lvl="2"/>
            <a:endParaRPr lang="es-ES" sz="2000" spc="-1" dirty="0" smtClean="0">
              <a:solidFill>
                <a:srgbClr val="000000"/>
              </a:solidFill>
              <a:uFill>
                <a:solidFill>
                  <a:srgbClr val="FFFFFF"/>
                </a:solidFill>
              </a:uFill>
              <a:latin typeface="Calibri"/>
            </a:endParaRPr>
          </a:p>
          <a:p>
            <a:pPr lvl="2"/>
            <a:r>
              <a:rPr lang="es-ES" sz="2000" spc="-1" dirty="0" smtClean="0">
                <a:solidFill>
                  <a:srgbClr val="000000"/>
                </a:solidFill>
                <a:uFill>
                  <a:solidFill>
                    <a:srgbClr val="FFFFFF"/>
                  </a:solidFill>
                </a:uFill>
                <a:latin typeface="Calibri"/>
              </a:rPr>
              <a:t>Antibióticos para infección urinaria.</a:t>
            </a:r>
          </a:p>
          <a:p>
            <a:pPr lvl="2"/>
            <a:endParaRPr lang="es-ES" sz="2000" spc="-1" dirty="0" smtClean="0">
              <a:solidFill>
                <a:srgbClr val="000000"/>
              </a:solidFill>
              <a:uFill>
                <a:solidFill>
                  <a:srgbClr val="FFFFFF"/>
                </a:solidFill>
              </a:uFill>
              <a:latin typeface="Calibri"/>
            </a:endParaRPr>
          </a:p>
          <a:p>
            <a:pPr lvl="2"/>
            <a:r>
              <a:rPr lang="es-ES" sz="2000" spc="-1" dirty="0" err="1" smtClean="0">
                <a:solidFill>
                  <a:srgbClr val="000000"/>
                </a:solidFill>
                <a:uFill>
                  <a:solidFill>
                    <a:srgbClr val="FFFFFF"/>
                  </a:solidFill>
                </a:uFill>
                <a:latin typeface="Calibri"/>
              </a:rPr>
              <a:t>Antifibrinolíticos</a:t>
            </a:r>
            <a:r>
              <a:rPr lang="es-ES" sz="2000" spc="-1" dirty="0" smtClean="0">
                <a:solidFill>
                  <a:srgbClr val="000000"/>
                </a:solidFill>
                <a:uFill>
                  <a:solidFill>
                    <a:srgbClr val="FFFFFF"/>
                  </a:solidFill>
                </a:uFill>
                <a:latin typeface="Calibri"/>
              </a:rPr>
              <a:t> locales para sangrados nasales o de encías.</a:t>
            </a:r>
          </a:p>
          <a:p>
            <a:pPr>
              <a:lnSpc>
                <a:spcPct val="100000"/>
              </a:lnSpc>
            </a:pPr>
            <a:endParaRPr lang="es-ES" sz="2400" b="0" strike="noStrike" spc="-1" dirty="0" smtClean="0">
              <a:solidFill>
                <a:srgbClr val="000000"/>
              </a:solidFill>
              <a:uFill>
                <a:solidFill>
                  <a:srgbClr val="FFFFFF"/>
                </a:solidFill>
              </a:uFill>
              <a:latin typeface="Calibri"/>
            </a:endParaRPr>
          </a:p>
          <a:p>
            <a:pPr>
              <a:lnSpc>
                <a:spcPct val="100000"/>
              </a:lnSpc>
            </a:pPr>
            <a:r>
              <a:rPr lang="es-ES" sz="2400" b="0" strike="noStrike" spc="-1" dirty="0" smtClean="0">
                <a:solidFill>
                  <a:srgbClr val="000000"/>
                </a:solidFill>
                <a:uFill>
                  <a:solidFill>
                    <a:srgbClr val="FFFFFF"/>
                  </a:solidFill>
                </a:uFill>
                <a:latin typeface="Calibri"/>
              </a:rPr>
              <a:t>Cambiar de fármaco anticoagulante. </a:t>
            </a:r>
          </a:p>
          <a:p>
            <a:pPr>
              <a:lnSpc>
                <a:spcPct val="100000"/>
              </a:lnSpc>
            </a:pPr>
            <a:endParaRPr lang="es-ES" sz="2400" spc="-1" dirty="0" smtClean="0">
              <a:solidFill>
                <a:srgbClr val="000000"/>
              </a:solidFill>
              <a:uFill>
                <a:solidFill>
                  <a:srgbClr val="FFFFFF"/>
                </a:solidFill>
              </a:uFill>
              <a:latin typeface="Calibri"/>
            </a:endParaRPr>
          </a:p>
          <a:p>
            <a:pPr>
              <a:lnSpc>
                <a:spcPct val="100000"/>
              </a:lnSpc>
            </a:pPr>
            <a:r>
              <a:rPr lang="es-ES" sz="2400" spc="-1" dirty="0" smtClean="0">
                <a:solidFill>
                  <a:srgbClr val="000000"/>
                </a:solidFill>
                <a:uFill>
                  <a:solidFill>
                    <a:srgbClr val="FFFFFF"/>
                  </a:solidFill>
                </a:uFill>
                <a:latin typeface="Calibri"/>
              </a:rPr>
              <a:t>Sospechas de sangrado oculto… (anemias.. .) investigar siempre la etiología. </a:t>
            </a:r>
            <a:endParaRPr lang="es-ES" sz="2400" b="0" strike="noStrike" spc="-1" dirty="0">
              <a:solidFill>
                <a:srgbClr val="000000"/>
              </a:solidFill>
              <a:uFill>
                <a:solidFill>
                  <a:srgbClr val="FFFFFF"/>
                </a:solidFill>
              </a:uFill>
              <a:latin typeface="Calibri"/>
            </a:endParaRPr>
          </a:p>
        </p:txBody>
      </p:sp>
      <p:sp>
        <p:nvSpPr>
          <p:cNvPr id="3" name="CustomShape 1"/>
          <p:cNvSpPr/>
          <p:nvPr/>
        </p:nvSpPr>
        <p:spPr>
          <a:xfrm>
            <a:off x="2058276" y="72581"/>
            <a:ext cx="7337888" cy="105415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4800" b="1" strike="noStrike" spc="-1" dirty="0" smtClean="0">
                <a:solidFill>
                  <a:srgbClr val="FF0000"/>
                </a:solidFill>
                <a:uFill>
                  <a:solidFill>
                    <a:srgbClr val="FFFFFF"/>
                  </a:solidFill>
                </a:uFill>
                <a:latin typeface="Calibri"/>
              </a:rPr>
              <a:t>Sangrados menores</a:t>
            </a:r>
          </a:p>
          <a:p>
            <a:pPr>
              <a:lnSpc>
                <a:spcPct val="100000"/>
              </a:lnSpc>
            </a:pPr>
            <a:endParaRPr lang="es-ES" sz="1600" spc="-1" dirty="0" smtClean="0">
              <a:solidFill>
                <a:srgbClr val="000000"/>
              </a:solidFill>
              <a:uFill>
                <a:solidFill>
                  <a:srgbClr val="FFFFFF"/>
                </a:solidFill>
              </a:uFill>
              <a:latin typeface="Calibri"/>
            </a:endParaRPr>
          </a:p>
        </p:txBody>
      </p:sp>
    </p:spTree>
    <p:extLst>
      <p:ext uri="{BB962C8B-B14F-4D97-AF65-F5344CB8AC3E}">
        <p14:creationId xmlns:p14="http://schemas.microsoft.com/office/powerpoint/2010/main" val="426080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0174" t="4919" r="12998" b="2426"/>
          <a:stretch/>
        </p:blipFill>
        <p:spPr>
          <a:xfrm>
            <a:off x="767830" y="0"/>
            <a:ext cx="10560570" cy="6540049"/>
          </a:xfrm>
          <a:prstGeom prst="rect">
            <a:avLst/>
          </a:prstGeom>
        </p:spPr>
      </p:pic>
      <p:sp>
        <p:nvSpPr>
          <p:cNvPr id="5" name="CustomShape 1"/>
          <p:cNvSpPr/>
          <p:nvPr/>
        </p:nvSpPr>
        <p:spPr>
          <a:xfrm>
            <a:off x="5777424" y="6552720"/>
            <a:ext cx="6312976"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dirty="0" err="1" smtClean="0">
                <a:solidFill>
                  <a:srgbClr val="000000"/>
                </a:solidFill>
                <a:uFill>
                  <a:solidFill>
                    <a:srgbClr val="FFFFFF"/>
                  </a:solidFill>
                </a:uFill>
                <a:latin typeface="Calibri"/>
              </a:rPr>
              <a:t>Hindricks</a:t>
            </a:r>
            <a:r>
              <a:rPr lang="es-ES" sz="1400" b="1" strike="noStrike" spc="-1" dirty="0" smtClean="0">
                <a:solidFill>
                  <a:srgbClr val="000000"/>
                </a:solidFill>
                <a:uFill>
                  <a:solidFill>
                    <a:srgbClr val="FFFFFF"/>
                  </a:solidFill>
                </a:uFill>
                <a:latin typeface="Calibri"/>
              </a:rPr>
              <a:t> G. 2020 ESC </a:t>
            </a:r>
            <a:r>
              <a:rPr lang="es-ES" sz="1400" b="1" strike="noStrike" spc="-1" dirty="0" err="1" smtClean="0">
                <a:solidFill>
                  <a:srgbClr val="000000"/>
                </a:solidFill>
                <a:uFill>
                  <a:solidFill>
                    <a:srgbClr val="FFFFFF"/>
                  </a:solidFill>
                </a:uFill>
                <a:latin typeface="Calibri"/>
              </a:rPr>
              <a:t>guidelines</a:t>
            </a:r>
            <a:r>
              <a:rPr lang="es-ES" sz="1400" b="1" strike="noStrike" spc="-1" dirty="0" smtClean="0">
                <a:solidFill>
                  <a:srgbClr val="000000"/>
                </a:solidFill>
                <a:uFill>
                  <a:solidFill>
                    <a:srgbClr val="FFFFFF"/>
                  </a:solidFill>
                </a:uFill>
                <a:latin typeface="Calibri"/>
              </a:rPr>
              <a:t> </a:t>
            </a:r>
            <a:r>
              <a:rPr lang="es-ES" sz="1400" b="1" strike="noStrike" spc="-1" dirty="0" err="1" smtClean="0">
                <a:solidFill>
                  <a:srgbClr val="000000"/>
                </a:solidFill>
                <a:uFill>
                  <a:solidFill>
                    <a:srgbClr val="FFFFFF"/>
                  </a:solidFill>
                </a:uFill>
                <a:latin typeface="Calibri"/>
              </a:rPr>
              <a:t>on</a:t>
            </a:r>
            <a:r>
              <a:rPr lang="es-ES" sz="1400" b="1" strike="noStrike" spc="-1" dirty="0" smtClean="0">
                <a:solidFill>
                  <a:srgbClr val="000000"/>
                </a:solidFill>
                <a:uFill>
                  <a:solidFill>
                    <a:srgbClr val="FFFFFF"/>
                  </a:solidFill>
                </a:uFill>
                <a:latin typeface="Calibri"/>
              </a:rPr>
              <a:t> AF </a:t>
            </a:r>
            <a:r>
              <a:rPr lang="es-ES" sz="1400" b="1" strike="noStrike" spc="-1" dirty="0" err="1" smtClean="0">
                <a:solidFill>
                  <a:srgbClr val="000000"/>
                </a:solidFill>
                <a:uFill>
                  <a:solidFill>
                    <a:srgbClr val="FFFFFF"/>
                  </a:solidFill>
                </a:uFill>
                <a:latin typeface="Calibri"/>
              </a:rPr>
              <a:t>management</a:t>
            </a:r>
            <a:r>
              <a:rPr lang="es-ES" sz="1400" b="1" strike="noStrike" spc="-1" dirty="0" smtClean="0">
                <a:solidFill>
                  <a:srgbClr val="000000"/>
                </a:solidFill>
                <a:uFill>
                  <a:solidFill>
                    <a:srgbClr val="FFFFFF"/>
                  </a:solidFill>
                </a:uFill>
                <a:latin typeface="Calibri"/>
              </a:rPr>
              <a:t>. </a:t>
            </a:r>
            <a:r>
              <a:rPr lang="en-US" sz="1400" b="1" spc="-1" dirty="0" err="1" smtClean="0">
                <a:solidFill>
                  <a:srgbClr val="000000"/>
                </a:solidFill>
                <a:uFill>
                  <a:solidFill>
                    <a:srgbClr val="FFFFFF"/>
                  </a:solidFill>
                </a:uFill>
              </a:rPr>
              <a:t>Eur</a:t>
            </a:r>
            <a:r>
              <a:rPr lang="en-US" sz="1400" b="1" spc="-1" dirty="0" smtClean="0">
                <a:solidFill>
                  <a:srgbClr val="000000"/>
                </a:solidFill>
                <a:uFill>
                  <a:solidFill>
                    <a:srgbClr val="FFFFFF"/>
                  </a:solidFill>
                </a:uFill>
              </a:rPr>
              <a:t> </a:t>
            </a:r>
            <a:r>
              <a:rPr lang="en-US" sz="1400" b="1" spc="-1" dirty="0">
                <a:solidFill>
                  <a:srgbClr val="000000"/>
                </a:solidFill>
                <a:uFill>
                  <a:solidFill>
                    <a:srgbClr val="FFFFFF"/>
                  </a:solidFill>
                </a:uFill>
              </a:rPr>
              <a:t>Heart </a:t>
            </a:r>
            <a:r>
              <a:rPr lang="en-US" sz="1400" b="1" spc="-1" dirty="0" smtClean="0">
                <a:solidFill>
                  <a:srgbClr val="000000"/>
                </a:solidFill>
                <a:uFill>
                  <a:solidFill>
                    <a:srgbClr val="FFFFFF"/>
                  </a:solidFill>
                </a:uFill>
              </a:rPr>
              <a:t>J 2020;42:373-498</a:t>
            </a:r>
            <a:endParaRPr lang="es-ES" sz="1800" b="0" strike="noStrike"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340363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803400" y="0"/>
            <a:ext cx="8509000" cy="6248583"/>
          </a:xfrm>
          <a:prstGeom prst="rect">
            <a:avLst/>
          </a:prstGeom>
        </p:spPr>
      </p:pic>
      <p:sp>
        <p:nvSpPr>
          <p:cNvPr id="3" name="CustomShape 1"/>
          <p:cNvSpPr/>
          <p:nvPr/>
        </p:nvSpPr>
        <p:spPr>
          <a:xfrm>
            <a:off x="8281441" y="6551280"/>
            <a:ext cx="3595572"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dirty="0" err="1">
                <a:solidFill>
                  <a:srgbClr val="000000"/>
                </a:solidFill>
                <a:uFill>
                  <a:solidFill>
                    <a:srgbClr val="FFFFFF"/>
                  </a:solidFill>
                </a:uFill>
                <a:latin typeface="Calibri"/>
              </a:rPr>
              <a:t>Steffel</a:t>
            </a:r>
            <a:r>
              <a:rPr lang="es-ES" sz="1400" b="1" strike="noStrike" spc="-1" dirty="0">
                <a:solidFill>
                  <a:srgbClr val="000000"/>
                </a:solidFill>
                <a:uFill>
                  <a:solidFill>
                    <a:srgbClr val="FFFFFF"/>
                  </a:solidFill>
                </a:uFill>
                <a:latin typeface="Calibri"/>
              </a:rPr>
              <a:t> J. </a:t>
            </a:r>
            <a:r>
              <a:rPr lang="es-ES" sz="1400" b="1" strike="noStrike" spc="-1" dirty="0" err="1">
                <a:solidFill>
                  <a:srgbClr val="000000"/>
                </a:solidFill>
                <a:uFill>
                  <a:solidFill>
                    <a:srgbClr val="FFFFFF"/>
                  </a:solidFill>
                </a:uFill>
                <a:latin typeface="Calibri"/>
              </a:rPr>
              <a:t>Eur</a:t>
            </a:r>
            <a:r>
              <a:rPr lang="es-ES" sz="1400" b="1" strike="noStrike" spc="-1" dirty="0">
                <a:solidFill>
                  <a:srgbClr val="000000"/>
                </a:solidFill>
                <a:uFill>
                  <a:solidFill>
                    <a:srgbClr val="FFFFFF"/>
                  </a:solidFill>
                </a:uFill>
                <a:latin typeface="Calibri"/>
              </a:rPr>
              <a:t> </a:t>
            </a:r>
            <a:r>
              <a:rPr lang="es-ES" sz="1400" b="1" strike="noStrike" spc="-1" dirty="0" err="1">
                <a:solidFill>
                  <a:srgbClr val="000000"/>
                </a:solidFill>
                <a:uFill>
                  <a:solidFill>
                    <a:srgbClr val="FFFFFF"/>
                  </a:solidFill>
                </a:uFill>
                <a:latin typeface="Calibri"/>
              </a:rPr>
              <a:t>Heart</a:t>
            </a:r>
            <a:r>
              <a:rPr lang="es-ES" sz="1400" b="1" strike="noStrike" spc="-1" dirty="0">
                <a:solidFill>
                  <a:srgbClr val="000000"/>
                </a:solidFill>
                <a:uFill>
                  <a:solidFill>
                    <a:srgbClr val="FFFFFF"/>
                  </a:solidFill>
                </a:uFill>
                <a:latin typeface="Calibri"/>
              </a:rPr>
              <a:t> J 2018;39:1330-1393 </a:t>
            </a:r>
            <a:endParaRPr lang="es-E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7750333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Picture 2"/>
          <p:cNvPicPr/>
          <p:nvPr/>
        </p:nvPicPr>
        <p:blipFill>
          <a:blip r:embed="rId3"/>
          <a:srcRect b="7491"/>
          <a:stretch/>
        </p:blipFill>
        <p:spPr>
          <a:xfrm>
            <a:off x="1587500" y="160991"/>
            <a:ext cx="8728405" cy="6390289"/>
          </a:xfrm>
          <a:prstGeom prst="rect">
            <a:avLst/>
          </a:prstGeom>
          <a:ln w="9360">
            <a:noFill/>
          </a:ln>
        </p:spPr>
      </p:pic>
      <p:sp>
        <p:nvSpPr>
          <p:cNvPr id="297" name="CustomShape 1"/>
          <p:cNvSpPr/>
          <p:nvPr/>
        </p:nvSpPr>
        <p:spPr>
          <a:xfrm>
            <a:off x="8281441" y="6551280"/>
            <a:ext cx="3595572"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Steffel J. Eur Heart J 2018;39:1330-1393 </a:t>
            </a:r>
            <a:endParaRPr lang="es-ES" sz="18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32916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2"/>
          <p:cNvPicPr/>
          <p:nvPr/>
        </p:nvPicPr>
        <p:blipFill>
          <a:blip r:embed="rId3"/>
          <a:stretch/>
        </p:blipFill>
        <p:spPr>
          <a:xfrm>
            <a:off x="285443" y="0"/>
            <a:ext cx="7904930" cy="2104920"/>
          </a:xfrm>
          <a:prstGeom prst="rect">
            <a:avLst/>
          </a:prstGeom>
          <a:ln w="9360">
            <a:noFill/>
          </a:ln>
        </p:spPr>
      </p:pic>
      <p:pic>
        <p:nvPicPr>
          <p:cNvPr id="143" name="Picture 3"/>
          <p:cNvPicPr/>
          <p:nvPr/>
        </p:nvPicPr>
        <p:blipFill>
          <a:blip r:embed="rId4"/>
          <a:srcRect l="7584" t="2819" r="9776" b="20250"/>
          <a:stretch/>
        </p:blipFill>
        <p:spPr>
          <a:xfrm>
            <a:off x="1428294" y="2071800"/>
            <a:ext cx="8857726" cy="4285800"/>
          </a:xfrm>
          <a:prstGeom prst="rect">
            <a:avLst/>
          </a:prstGeom>
          <a:ln w="9360">
            <a:noFill/>
          </a:ln>
        </p:spPr>
      </p:pic>
      <p:sp>
        <p:nvSpPr>
          <p:cNvPr id="144" name="CustomShape 1"/>
          <p:cNvSpPr/>
          <p:nvPr/>
        </p:nvSpPr>
        <p:spPr>
          <a:xfrm>
            <a:off x="7965042" y="6430320"/>
            <a:ext cx="3664323"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a:solidFill>
                  <a:srgbClr val="000000"/>
                </a:solidFill>
                <a:uFill>
                  <a:solidFill>
                    <a:srgbClr val="FFFFFF"/>
                  </a:solidFill>
                </a:uFill>
                <a:latin typeface="Calibri"/>
              </a:rPr>
              <a:t>Loffredo L. Dig Liver Dis 2015;47:429-31.</a:t>
            </a:r>
            <a:r>
              <a:rPr lang="es-ES" sz="1200" b="1" strike="noStrike" spc="-1">
                <a:solidFill>
                  <a:srgbClr val="000000"/>
                </a:solidFill>
                <a:uFill>
                  <a:solidFill>
                    <a:srgbClr val="FFFFFF"/>
                  </a:solidFill>
                </a:uFill>
                <a:latin typeface="Calibri"/>
              </a:rPr>
              <a:t> </a:t>
            </a:r>
            <a:endParaRPr lang="es-E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9872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80370" y="6550223"/>
            <a:ext cx="7311630" cy="3077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pc="-1" dirty="0" err="1" smtClean="0">
                <a:solidFill>
                  <a:srgbClr val="000000"/>
                </a:solidFill>
                <a:uFill>
                  <a:solidFill>
                    <a:srgbClr val="FFFFFF"/>
                  </a:solidFill>
                </a:uFill>
                <a:latin typeface="Calibri"/>
              </a:rPr>
              <a:t>Hindricks</a:t>
            </a:r>
            <a:r>
              <a:rPr lang="en-US" sz="1400" b="1" spc="-1" dirty="0" smtClean="0">
                <a:solidFill>
                  <a:srgbClr val="000000"/>
                </a:solidFill>
                <a:uFill>
                  <a:solidFill>
                    <a:srgbClr val="FFFFFF"/>
                  </a:solidFill>
                </a:uFill>
                <a:latin typeface="Calibri"/>
              </a:rPr>
              <a:t> G. 2020 ESC guidelines for AF management</a:t>
            </a:r>
            <a:r>
              <a:rPr lang="en-US" sz="1400" b="1" spc="-1" dirty="0">
                <a:solidFill>
                  <a:srgbClr val="000000"/>
                </a:solidFill>
                <a:uFill>
                  <a:solidFill>
                    <a:srgbClr val="FFFFFF"/>
                  </a:solidFill>
                </a:uFill>
              </a:rPr>
              <a:t>. European Heart Journal </a:t>
            </a:r>
            <a:r>
              <a:rPr lang="en-US" sz="1400" b="1" spc="-1" dirty="0" smtClean="0">
                <a:solidFill>
                  <a:srgbClr val="000000"/>
                </a:solidFill>
                <a:uFill>
                  <a:solidFill>
                    <a:srgbClr val="FFFFFF"/>
                  </a:solidFill>
                </a:uFill>
              </a:rPr>
              <a:t>2020;42:373-498</a:t>
            </a:r>
            <a:r>
              <a:rPr lang="en-US" sz="1400" b="1" spc="-1" dirty="0">
                <a:solidFill>
                  <a:srgbClr val="000000"/>
                </a:solidFill>
                <a:uFill>
                  <a:solidFill>
                    <a:srgbClr val="FFFFFF"/>
                  </a:solidFill>
                </a:uFill>
              </a:rPr>
              <a:t>. </a:t>
            </a:r>
            <a:endParaRPr lang="en-US" sz="1400" b="1" spc="-1" dirty="0">
              <a:solidFill>
                <a:srgbClr val="000000"/>
              </a:solidFill>
              <a:uFill>
                <a:solidFill>
                  <a:srgbClr val="FFFFFF"/>
                </a:solidFill>
              </a:uFill>
              <a:latin typeface="Calibri"/>
            </a:endParaRPr>
          </a:p>
        </p:txBody>
      </p:sp>
      <p:pic>
        <p:nvPicPr>
          <p:cNvPr id="2" name="Imagen 1"/>
          <p:cNvPicPr>
            <a:picLocks noChangeAspect="1"/>
          </p:cNvPicPr>
          <p:nvPr/>
        </p:nvPicPr>
        <p:blipFill>
          <a:blip r:embed="rId2"/>
          <a:stretch>
            <a:fillRect/>
          </a:stretch>
        </p:blipFill>
        <p:spPr>
          <a:xfrm>
            <a:off x="1866529" y="51296"/>
            <a:ext cx="8395071" cy="6498927"/>
          </a:xfrm>
          <a:prstGeom prst="rect">
            <a:avLst/>
          </a:prstGeom>
        </p:spPr>
      </p:pic>
    </p:spTree>
    <p:extLst>
      <p:ext uri="{BB962C8B-B14F-4D97-AF65-F5344CB8AC3E}">
        <p14:creationId xmlns:p14="http://schemas.microsoft.com/office/powerpoint/2010/main" val="367737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820562" y="564794"/>
            <a:ext cx="10381768" cy="51265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nSpc>
                <a:spcPct val="100000"/>
              </a:lnSpc>
              <a:buClr>
                <a:srgbClr val="000000"/>
              </a:buClr>
            </a:pPr>
            <a:r>
              <a:rPr lang="es-ES" sz="6000" b="1" strike="noStrike" spc="-1" dirty="0" smtClean="0">
                <a:uFill>
                  <a:solidFill>
                    <a:srgbClr val="FFFFFF"/>
                  </a:solidFill>
                </a:uFill>
                <a:latin typeface="Calibri"/>
              </a:rPr>
              <a:t>¿Cuál es el papel del cierre </a:t>
            </a:r>
            <a:r>
              <a:rPr lang="es-ES" sz="6000" b="1" strike="noStrike" spc="-1" dirty="0">
                <a:uFill>
                  <a:solidFill>
                    <a:srgbClr val="FFFFFF"/>
                  </a:solidFill>
                </a:uFill>
                <a:latin typeface="Calibri"/>
              </a:rPr>
              <a:t>percutáneo de </a:t>
            </a:r>
            <a:r>
              <a:rPr lang="es-ES" sz="6000" b="1" strike="noStrike" spc="-1" dirty="0" smtClean="0">
                <a:uFill>
                  <a:solidFill>
                    <a:srgbClr val="FFFFFF"/>
                  </a:solidFill>
                </a:uFill>
                <a:latin typeface="Calibri"/>
              </a:rPr>
              <a:t>orejuela auricular izquierda en estos pacientes?</a:t>
            </a:r>
            <a:endParaRPr lang="es-ES" sz="4800" b="1" spc="-1" dirty="0">
              <a:uFill>
                <a:solidFill>
                  <a:srgbClr val="FFFFFF"/>
                </a:solidFill>
              </a:uFill>
              <a:latin typeface="Arial"/>
            </a:endParaRPr>
          </a:p>
          <a:p>
            <a:pPr marL="457200" indent="-456840">
              <a:lnSpc>
                <a:spcPct val="100000"/>
              </a:lnSpc>
              <a:buClr>
                <a:srgbClr val="000000"/>
              </a:buClr>
              <a:buFont typeface="StarSymbol"/>
              <a:buAutoNum type="arabicParenR"/>
            </a:pPr>
            <a:endParaRPr lang="es-ES" sz="6000" b="1" strike="noStrike" spc="-1" dirty="0" smtClean="0">
              <a:uFill>
                <a:solidFill>
                  <a:srgbClr val="FFFFFF"/>
                </a:solidFill>
              </a:uFill>
              <a:latin typeface="Arial"/>
            </a:endParaRPr>
          </a:p>
        </p:txBody>
      </p:sp>
    </p:spTree>
    <p:extLst>
      <p:ext uri="{BB962C8B-B14F-4D97-AF65-F5344CB8AC3E}">
        <p14:creationId xmlns:p14="http://schemas.microsoft.com/office/powerpoint/2010/main" val="230138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837971" y="1825200"/>
            <a:ext cx="10514231" cy="4351320"/>
          </a:xfrm>
          <a:prstGeom prst="rect">
            <a:avLst/>
          </a:prstGeom>
          <a:noFill/>
          <a:ln>
            <a:noFill/>
          </a:ln>
        </p:spPr>
      </p:sp>
      <p:pic>
        <p:nvPicPr>
          <p:cNvPr id="116" name="115 Imagen"/>
          <p:cNvPicPr/>
          <p:nvPr/>
        </p:nvPicPr>
        <p:blipFill>
          <a:blip r:embed="rId3"/>
          <a:srcRect l="2124" t="2151" r="2837" b="2537"/>
          <a:stretch/>
        </p:blipFill>
        <p:spPr>
          <a:xfrm>
            <a:off x="1223840" y="1224000"/>
            <a:ext cx="9646384" cy="4823640"/>
          </a:xfrm>
          <a:prstGeom prst="rect">
            <a:avLst/>
          </a:prstGeom>
          <a:ln>
            <a:noFill/>
          </a:ln>
        </p:spPr>
      </p:pic>
    </p:spTree>
    <p:extLst>
      <p:ext uri="{BB962C8B-B14F-4D97-AF65-F5344CB8AC3E}">
        <p14:creationId xmlns:p14="http://schemas.microsoft.com/office/powerpoint/2010/main" val="353778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5777424" y="6552720"/>
            <a:ext cx="6312976"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es-ES" sz="1400" b="1" strike="noStrike" spc="-1" dirty="0" err="1" smtClean="0">
                <a:solidFill>
                  <a:srgbClr val="000000"/>
                </a:solidFill>
                <a:uFill>
                  <a:solidFill>
                    <a:srgbClr val="FFFFFF"/>
                  </a:solidFill>
                </a:uFill>
                <a:latin typeface="Calibri"/>
              </a:rPr>
              <a:t>Hindricks</a:t>
            </a:r>
            <a:r>
              <a:rPr lang="es-ES" sz="1400" b="1" strike="noStrike" spc="-1" dirty="0" smtClean="0">
                <a:solidFill>
                  <a:srgbClr val="000000"/>
                </a:solidFill>
                <a:uFill>
                  <a:solidFill>
                    <a:srgbClr val="FFFFFF"/>
                  </a:solidFill>
                </a:uFill>
                <a:latin typeface="Calibri"/>
              </a:rPr>
              <a:t> G. 2020 ESC </a:t>
            </a:r>
            <a:r>
              <a:rPr lang="es-ES" sz="1400" b="1" strike="noStrike" spc="-1" dirty="0" err="1" smtClean="0">
                <a:solidFill>
                  <a:srgbClr val="000000"/>
                </a:solidFill>
                <a:uFill>
                  <a:solidFill>
                    <a:srgbClr val="FFFFFF"/>
                  </a:solidFill>
                </a:uFill>
                <a:latin typeface="Calibri"/>
              </a:rPr>
              <a:t>guidelines</a:t>
            </a:r>
            <a:r>
              <a:rPr lang="es-ES" sz="1400" b="1" strike="noStrike" spc="-1" dirty="0" smtClean="0">
                <a:solidFill>
                  <a:srgbClr val="000000"/>
                </a:solidFill>
                <a:uFill>
                  <a:solidFill>
                    <a:srgbClr val="FFFFFF"/>
                  </a:solidFill>
                </a:uFill>
                <a:latin typeface="Calibri"/>
              </a:rPr>
              <a:t> </a:t>
            </a:r>
            <a:r>
              <a:rPr lang="es-ES" sz="1400" b="1" strike="noStrike" spc="-1" dirty="0" err="1" smtClean="0">
                <a:solidFill>
                  <a:srgbClr val="000000"/>
                </a:solidFill>
                <a:uFill>
                  <a:solidFill>
                    <a:srgbClr val="FFFFFF"/>
                  </a:solidFill>
                </a:uFill>
                <a:latin typeface="Calibri"/>
              </a:rPr>
              <a:t>on</a:t>
            </a:r>
            <a:r>
              <a:rPr lang="es-ES" sz="1400" b="1" strike="noStrike" spc="-1" dirty="0" smtClean="0">
                <a:solidFill>
                  <a:srgbClr val="000000"/>
                </a:solidFill>
                <a:uFill>
                  <a:solidFill>
                    <a:srgbClr val="FFFFFF"/>
                  </a:solidFill>
                </a:uFill>
                <a:latin typeface="Calibri"/>
              </a:rPr>
              <a:t> AF </a:t>
            </a:r>
            <a:r>
              <a:rPr lang="es-ES" sz="1400" b="1" strike="noStrike" spc="-1" dirty="0" err="1" smtClean="0">
                <a:solidFill>
                  <a:srgbClr val="000000"/>
                </a:solidFill>
                <a:uFill>
                  <a:solidFill>
                    <a:srgbClr val="FFFFFF"/>
                  </a:solidFill>
                </a:uFill>
                <a:latin typeface="Calibri"/>
              </a:rPr>
              <a:t>management</a:t>
            </a:r>
            <a:r>
              <a:rPr lang="es-ES" sz="1400" b="1" strike="noStrike" spc="-1" dirty="0" smtClean="0">
                <a:solidFill>
                  <a:srgbClr val="000000"/>
                </a:solidFill>
                <a:uFill>
                  <a:solidFill>
                    <a:srgbClr val="FFFFFF"/>
                  </a:solidFill>
                </a:uFill>
                <a:latin typeface="Calibri"/>
              </a:rPr>
              <a:t>. </a:t>
            </a:r>
            <a:r>
              <a:rPr lang="en-US" sz="1400" b="1" spc="-1" dirty="0" err="1" smtClean="0">
                <a:solidFill>
                  <a:srgbClr val="000000"/>
                </a:solidFill>
                <a:uFill>
                  <a:solidFill>
                    <a:srgbClr val="FFFFFF"/>
                  </a:solidFill>
                </a:uFill>
              </a:rPr>
              <a:t>Eur</a:t>
            </a:r>
            <a:r>
              <a:rPr lang="en-US" sz="1400" b="1" spc="-1" dirty="0" smtClean="0">
                <a:solidFill>
                  <a:srgbClr val="000000"/>
                </a:solidFill>
                <a:uFill>
                  <a:solidFill>
                    <a:srgbClr val="FFFFFF"/>
                  </a:solidFill>
                </a:uFill>
              </a:rPr>
              <a:t> </a:t>
            </a:r>
            <a:r>
              <a:rPr lang="en-US" sz="1400" b="1" spc="-1" dirty="0">
                <a:solidFill>
                  <a:srgbClr val="000000"/>
                </a:solidFill>
                <a:uFill>
                  <a:solidFill>
                    <a:srgbClr val="FFFFFF"/>
                  </a:solidFill>
                </a:uFill>
              </a:rPr>
              <a:t>Heart </a:t>
            </a:r>
            <a:r>
              <a:rPr lang="en-US" sz="1400" b="1" spc="-1" dirty="0" smtClean="0">
                <a:solidFill>
                  <a:srgbClr val="000000"/>
                </a:solidFill>
                <a:uFill>
                  <a:solidFill>
                    <a:srgbClr val="FFFFFF"/>
                  </a:solidFill>
                </a:uFill>
              </a:rPr>
              <a:t>J 2020;42:373-498</a:t>
            </a:r>
            <a:endParaRPr lang="es-ES" sz="1800" b="0" strike="noStrike" spc="-1" dirty="0">
              <a:solidFill>
                <a:srgbClr val="000000"/>
              </a:solidFill>
              <a:uFill>
                <a:solidFill>
                  <a:srgbClr val="FFFFFF"/>
                </a:solidFill>
              </a:uFill>
              <a:latin typeface="Calibri"/>
            </a:endParaRPr>
          </a:p>
        </p:txBody>
      </p:sp>
      <p:pic>
        <p:nvPicPr>
          <p:cNvPr id="2" name="Imagen 1"/>
          <p:cNvPicPr>
            <a:picLocks noChangeAspect="1"/>
          </p:cNvPicPr>
          <p:nvPr/>
        </p:nvPicPr>
        <p:blipFill>
          <a:blip r:embed="rId2"/>
          <a:stretch>
            <a:fillRect/>
          </a:stretch>
        </p:blipFill>
        <p:spPr>
          <a:xfrm>
            <a:off x="0" y="2668592"/>
            <a:ext cx="12101468" cy="1535108"/>
          </a:xfrm>
          <a:prstGeom prst="rect">
            <a:avLst/>
          </a:prstGeom>
        </p:spPr>
      </p:pic>
    </p:spTree>
    <p:extLst>
      <p:ext uri="{BB962C8B-B14F-4D97-AF65-F5344CB8AC3E}">
        <p14:creationId xmlns:p14="http://schemas.microsoft.com/office/powerpoint/2010/main" val="421958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7674" y="1369420"/>
            <a:ext cx="9793480" cy="5016758"/>
          </a:xfrm>
          <a:prstGeom prst="rect">
            <a:avLst/>
          </a:prstGeom>
        </p:spPr>
        <p:txBody>
          <a:bodyPr wrap="square">
            <a:spAutoFit/>
          </a:bodyPr>
          <a:lstStyle/>
          <a:p>
            <a:r>
              <a:rPr lang="es-ES" sz="2000" dirty="0" smtClean="0">
                <a:latin typeface="TimesNewRomanPSMT"/>
              </a:rPr>
              <a:t>1. En </a:t>
            </a:r>
            <a:r>
              <a:rPr lang="es-ES" sz="2000" dirty="0" smtClean="0">
                <a:latin typeface="TimesNewRomanPSMT"/>
              </a:rPr>
              <a:t>pacientes ancianos y frágiles, mejor ACOD que AVK (indicación clase I). </a:t>
            </a:r>
          </a:p>
          <a:p>
            <a:r>
              <a:rPr lang="es-ES" sz="2000" dirty="0">
                <a:latin typeface="TimesNewRomanPSMT"/>
              </a:rPr>
              <a:t>	</a:t>
            </a:r>
            <a:r>
              <a:rPr lang="es-ES" sz="2000" dirty="0" smtClean="0">
                <a:latin typeface="TimesNewRomanPSMT"/>
              </a:rPr>
              <a:t>Usar siempre dosis apropiadas según ficha técnica. </a:t>
            </a:r>
          </a:p>
          <a:p>
            <a:pPr marL="457200" indent="-457200">
              <a:buAutoNum type="arabicPeriod"/>
            </a:pPr>
            <a:endParaRPr lang="es-ES" sz="2000" dirty="0">
              <a:latin typeface="TimesNewRomanPSMT"/>
            </a:endParaRPr>
          </a:p>
          <a:p>
            <a:r>
              <a:rPr lang="es-ES" sz="2000" dirty="0">
                <a:latin typeface="TimesNewRomanPSMT"/>
              </a:rPr>
              <a:t>2. </a:t>
            </a:r>
            <a:r>
              <a:rPr lang="es-ES" sz="2000" dirty="0" smtClean="0">
                <a:latin typeface="TimesNewRomanPSMT"/>
              </a:rPr>
              <a:t>No </a:t>
            </a:r>
            <a:r>
              <a:rPr lang="es-ES" sz="2000" dirty="0" err="1" smtClean="0">
                <a:latin typeface="TimesNewRomanPSMT"/>
              </a:rPr>
              <a:t>anticoagular</a:t>
            </a:r>
            <a:r>
              <a:rPr lang="es-ES" sz="2000" dirty="0" smtClean="0">
                <a:latin typeface="TimesNewRomanPSMT"/>
              </a:rPr>
              <a:t> CHA2DS2VASc 0 o </a:t>
            </a:r>
            <a:r>
              <a:rPr lang="es-ES" sz="2000" dirty="0" err="1" smtClean="0">
                <a:latin typeface="TimesNewRomanPSMT"/>
              </a:rPr>
              <a:t>contradicaciones</a:t>
            </a:r>
            <a:r>
              <a:rPr lang="es-ES" sz="2000" dirty="0" smtClean="0">
                <a:latin typeface="TimesNewRomanPSMT"/>
              </a:rPr>
              <a:t> absolutas (que son pocas)</a:t>
            </a:r>
            <a:endParaRPr lang="es-ES" sz="2000" dirty="0" smtClean="0">
              <a:latin typeface="TimesNewRomanPSMT"/>
            </a:endParaRPr>
          </a:p>
          <a:p>
            <a:endParaRPr lang="es-ES" sz="2000" dirty="0">
              <a:latin typeface="TimesNewRomanPSMT"/>
            </a:endParaRPr>
          </a:p>
          <a:p>
            <a:r>
              <a:rPr lang="es-ES" sz="2000" dirty="0">
                <a:latin typeface="TimesNewRomanPSMT"/>
              </a:rPr>
              <a:t>3. </a:t>
            </a:r>
            <a:r>
              <a:rPr lang="es-ES" sz="2000" dirty="0" smtClean="0">
                <a:latin typeface="TimesNewRomanPSMT"/>
              </a:rPr>
              <a:t>Fibrilación auricular e insuficiencia renal moderada… ANTICOAGULAR</a:t>
            </a:r>
          </a:p>
          <a:p>
            <a:r>
              <a:rPr lang="es-ES" sz="2000" dirty="0" smtClean="0">
                <a:latin typeface="TimesNewRomanPSMT"/>
              </a:rPr>
              <a:t>  Fibrilación auricular e insuficiencia renal terminal (HD)… individualizar. </a:t>
            </a:r>
          </a:p>
          <a:p>
            <a:endParaRPr lang="es-ES" sz="2000" dirty="0">
              <a:latin typeface="TimesNewRomanPSMT"/>
            </a:endParaRPr>
          </a:p>
          <a:p>
            <a:r>
              <a:rPr lang="es-ES" sz="2000" dirty="0">
                <a:latin typeface="TimesNewRomanPSMT"/>
              </a:rPr>
              <a:t>4</a:t>
            </a:r>
            <a:r>
              <a:rPr lang="es-ES" sz="2000" dirty="0" smtClean="0">
                <a:latin typeface="TimesNewRomanPSMT"/>
              </a:rPr>
              <a:t>. </a:t>
            </a:r>
            <a:r>
              <a:rPr lang="es-ES" sz="2000" dirty="0">
                <a:latin typeface="TimesNewRomanPSMT"/>
              </a:rPr>
              <a:t>Fibrilación auricular y procedimientos invasivos o </a:t>
            </a:r>
            <a:r>
              <a:rPr lang="es-ES" sz="2000" dirty="0" smtClean="0">
                <a:latin typeface="TimesNewRomanPSMT"/>
              </a:rPr>
              <a:t>quirúrgicos… segú</a:t>
            </a:r>
            <a:r>
              <a:rPr lang="es-ES" sz="2000" dirty="0" smtClean="0">
                <a:latin typeface="TimesNewRomanPSMT"/>
              </a:rPr>
              <a:t>n procedimiento, fármaco y función renal. </a:t>
            </a:r>
            <a:endParaRPr lang="es-ES" sz="2000" dirty="0" smtClean="0">
              <a:latin typeface="TimesNewRomanPSMT"/>
            </a:endParaRPr>
          </a:p>
          <a:p>
            <a:endParaRPr lang="es-ES" sz="2000" dirty="0">
              <a:latin typeface="TimesNewRomanPSMT"/>
            </a:endParaRPr>
          </a:p>
          <a:p>
            <a:r>
              <a:rPr lang="es-ES" sz="2000" dirty="0">
                <a:latin typeface="TimesNewRomanPSMT"/>
              </a:rPr>
              <a:t>5</a:t>
            </a:r>
            <a:r>
              <a:rPr lang="es-ES" sz="2000" dirty="0" smtClean="0">
                <a:latin typeface="TimesNewRomanPSMT"/>
              </a:rPr>
              <a:t>. </a:t>
            </a:r>
            <a:r>
              <a:rPr lang="es-ES" sz="2000" dirty="0">
                <a:latin typeface="TimesNewRomanPSMT"/>
              </a:rPr>
              <a:t>Anticoagulación y cardiopatía </a:t>
            </a:r>
            <a:r>
              <a:rPr lang="es-ES" sz="2000" dirty="0" smtClean="0">
                <a:latin typeface="TimesNewRomanPSMT"/>
              </a:rPr>
              <a:t>estructural: ACOD excepto prótesis mecánica o estenosis mitral moderada o severa</a:t>
            </a:r>
            <a:endParaRPr lang="es-ES" sz="2000" dirty="0" smtClean="0">
              <a:latin typeface="TimesNewRomanPSMT"/>
            </a:endParaRPr>
          </a:p>
          <a:p>
            <a:endParaRPr lang="es-ES" sz="2000" dirty="0">
              <a:latin typeface="TimesNewRomanPSMT"/>
            </a:endParaRPr>
          </a:p>
          <a:p>
            <a:r>
              <a:rPr lang="es-ES" sz="2000" dirty="0">
                <a:latin typeface="TimesNewRomanPSMT"/>
              </a:rPr>
              <a:t>6. </a:t>
            </a:r>
            <a:r>
              <a:rPr lang="es-ES" sz="2000" dirty="0" smtClean="0">
                <a:latin typeface="TimesNewRomanPSMT"/>
              </a:rPr>
              <a:t>Ante un proceso hemorrágico: </a:t>
            </a:r>
            <a:r>
              <a:rPr lang="es-ES" sz="2000" dirty="0" smtClean="0">
                <a:latin typeface="TimesNewRomanPSMT"/>
              </a:rPr>
              <a:t>Valorar riesgo- beneficio. En algunos </a:t>
            </a:r>
            <a:r>
              <a:rPr lang="es-ES" sz="2000" smtClean="0">
                <a:latin typeface="TimesNewRomanPSMT"/>
              </a:rPr>
              <a:t>casos valorar cierre </a:t>
            </a:r>
            <a:r>
              <a:rPr lang="es-ES" sz="2000" dirty="0" smtClean="0">
                <a:latin typeface="TimesNewRomanPSMT"/>
              </a:rPr>
              <a:t>de orejuela. </a:t>
            </a:r>
            <a:endParaRPr lang="es-ES" sz="2000" dirty="0"/>
          </a:p>
        </p:txBody>
      </p:sp>
      <p:sp>
        <p:nvSpPr>
          <p:cNvPr id="2" name="Rectángulo 1"/>
          <p:cNvSpPr/>
          <p:nvPr/>
        </p:nvSpPr>
        <p:spPr>
          <a:xfrm>
            <a:off x="2355655" y="646412"/>
            <a:ext cx="7415171" cy="584775"/>
          </a:xfrm>
          <a:prstGeom prst="rect">
            <a:avLst/>
          </a:prstGeom>
        </p:spPr>
        <p:txBody>
          <a:bodyPr wrap="none">
            <a:spAutoFit/>
          </a:bodyPr>
          <a:lstStyle/>
          <a:p>
            <a:r>
              <a:rPr lang="es-ES" sz="3200" b="1" dirty="0"/>
              <a:t>Anticoagulación en la FANV: casos clínicos.</a:t>
            </a:r>
          </a:p>
        </p:txBody>
      </p:sp>
    </p:spTree>
    <p:extLst>
      <p:ext uri="{BB962C8B-B14F-4D97-AF65-F5344CB8AC3E}">
        <p14:creationId xmlns:p14="http://schemas.microsoft.com/office/powerpoint/2010/main" val="21017883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im158513www_patioscordobeses_com"/>
          <p:cNvPicPr>
            <a:picLocks noChangeAspect="1" noChangeArrowheads="1"/>
          </p:cNvPicPr>
          <p:nvPr/>
        </p:nvPicPr>
        <p:blipFill>
          <a:blip r:embed="rId2">
            <a:lum bright="-12000" contrast="12000"/>
          </a:blip>
          <a:srcRect l="1695" r="24240"/>
          <a:stretch>
            <a:fillRect/>
          </a:stretch>
        </p:blipFill>
        <p:spPr bwMode="auto">
          <a:xfrm>
            <a:off x="5722871" y="1135127"/>
            <a:ext cx="5231130" cy="5297210"/>
          </a:xfrm>
          <a:prstGeom prst="rect">
            <a:avLst/>
          </a:prstGeom>
          <a:noFill/>
          <a:ln w="9525">
            <a:noFill/>
            <a:miter lim="800000"/>
            <a:headEnd/>
            <a:tailEnd/>
          </a:ln>
        </p:spPr>
      </p:pic>
      <p:pic>
        <p:nvPicPr>
          <p:cNvPr id="6" name="Picture 11" descr="MEZQUIT1"/>
          <p:cNvPicPr>
            <a:picLocks noChangeAspect="1" noChangeArrowheads="1"/>
          </p:cNvPicPr>
          <p:nvPr/>
        </p:nvPicPr>
        <p:blipFill>
          <a:blip r:embed="rId3"/>
          <a:srcRect b="691"/>
          <a:stretch>
            <a:fillRect/>
          </a:stretch>
        </p:blipFill>
        <p:spPr bwMode="auto">
          <a:xfrm>
            <a:off x="1434666" y="1150889"/>
            <a:ext cx="4267629" cy="5297213"/>
          </a:xfrm>
          <a:prstGeom prst="rect">
            <a:avLst/>
          </a:prstGeom>
          <a:noFill/>
          <a:ln w="222250">
            <a:noFill/>
            <a:miter lim="800000"/>
            <a:headEnd/>
            <a:tailEnd/>
          </a:ln>
        </p:spPr>
      </p:pic>
      <p:sp>
        <p:nvSpPr>
          <p:cNvPr id="7" name="Text Box 14"/>
          <p:cNvSpPr txBox="1">
            <a:spLocks noChangeArrowheads="1"/>
          </p:cNvSpPr>
          <p:nvPr/>
        </p:nvSpPr>
        <p:spPr bwMode="auto">
          <a:xfrm>
            <a:off x="4255687" y="0"/>
            <a:ext cx="4194629" cy="1108638"/>
          </a:xfrm>
          <a:prstGeom prst="rect">
            <a:avLst/>
          </a:prstGeom>
          <a:noFill/>
          <a:ln w="9525">
            <a:noFill/>
            <a:miter lim="800000"/>
            <a:headEnd/>
            <a:tailEnd/>
          </a:ln>
          <a:effectLst/>
        </p:spPr>
        <p:txBody>
          <a:bodyPr wrap="square" lIns="92075" tIns="46038" rIns="92075" bIns="46038" anchor="b">
            <a:spAutoFit/>
          </a:bodyPr>
          <a:lstStyle/>
          <a:p>
            <a:pPr>
              <a:spcBef>
                <a:spcPct val="50000"/>
              </a:spcBef>
            </a:pPr>
            <a:r>
              <a:rPr lang="es-ES" sz="6600" b="1" dirty="0">
                <a:solidFill>
                  <a:srgbClr val="FF0000"/>
                </a:solidFill>
                <a:latin typeface="Arial" pitchFamily="34" charset="0"/>
                <a:cs typeface="Arial" pitchFamily="34" charset="0"/>
              </a:rPr>
              <a:t>¡Gracias!</a:t>
            </a:r>
          </a:p>
        </p:txBody>
      </p:sp>
    </p:spTree>
    <p:extLst>
      <p:ext uri="{BB962C8B-B14F-4D97-AF65-F5344CB8AC3E}">
        <p14:creationId xmlns:p14="http://schemas.microsoft.com/office/powerpoint/2010/main" val="3592501670"/>
      </p:ext>
    </p:extLst>
  </p:cSld>
  <p:clrMapOvr>
    <a:masterClrMapping/>
  </p:clrMapOvr>
  <p:transition spd="med"/>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7075" y="114600"/>
            <a:ext cx="5785650" cy="2564800"/>
          </a:xfrm>
          <a:prstGeom prst="rect">
            <a:avLst/>
          </a:prstGeom>
        </p:spPr>
      </p:pic>
      <p:pic>
        <p:nvPicPr>
          <p:cNvPr id="4" name="Imagen 3"/>
          <p:cNvPicPr>
            <a:picLocks noChangeAspect="1"/>
          </p:cNvPicPr>
          <p:nvPr/>
        </p:nvPicPr>
        <p:blipFill>
          <a:blip r:embed="rId3"/>
          <a:stretch>
            <a:fillRect/>
          </a:stretch>
        </p:blipFill>
        <p:spPr>
          <a:xfrm>
            <a:off x="117075" y="2679400"/>
            <a:ext cx="12059131" cy="1524300"/>
          </a:xfrm>
          <a:prstGeom prst="rect">
            <a:avLst/>
          </a:prstGeom>
        </p:spPr>
      </p:pic>
      <p:sp>
        <p:nvSpPr>
          <p:cNvPr id="5" name="Rectángulo 4"/>
          <p:cNvSpPr/>
          <p:nvPr/>
        </p:nvSpPr>
        <p:spPr>
          <a:xfrm>
            <a:off x="6974488" y="6293078"/>
            <a:ext cx="5068054" cy="369332"/>
          </a:xfrm>
          <a:prstGeom prst="rect">
            <a:avLst/>
          </a:prstGeom>
        </p:spPr>
        <p:txBody>
          <a:bodyPr wrap="none">
            <a:spAutoFit/>
          </a:bodyPr>
          <a:lstStyle/>
          <a:p>
            <a:r>
              <a:rPr lang="en-US" b="1" dirty="0" smtClean="0"/>
              <a:t>Ruiz Ortiz M. Rev </a:t>
            </a:r>
            <a:r>
              <a:rPr lang="en-US" b="1" dirty="0" err="1"/>
              <a:t>Esp</a:t>
            </a:r>
            <a:r>
              <a:rPr lang="en-US" b="1" dirty="0"/>
              <a:t> </a:t>
            </a:r>
            <a:r>
              <a:rPr lang="en-US" b="1" dirty="0" err="1"/>
              <a:t>Cardiol</a:t>
            </a:r>
            <a:r>
              <a:rPr lang="en-US" b="1" dirty="0"/>
              <a:t>. 2016;69(10):</a:t>
            </a:r>
            <a:r>
              <a:rPr lang="en-US" b="1" dirty="0" smtClean="0"/>
              <a:t>986–990</a:t>
            </a:r>
            <a:endParaRPr lang="es-ES" sz="4800" b="1" dirty="0"/>
          </a:p>
        </p:txBody>
      </p:sp>
    </p:spTree>
    <p:extLst>
      <p:ext uri="{BB962C8B-B14F-4D97-AF65-F5344CB8AC3E}">
        <p14:creationId xmlns:p14="http://schemas.microsoft.com/office/powerpoint/2010/main" val="62261642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66327" y="509653"/>
            <a:ext cx="10096571" cy="5632311"/>
          </a:xfrm>
          <a:prstGeom prst="rect">
            <a:avLst/>
          </a:prstGeom>
        </p:spPr>
        <p:txBody>
          <a:bodyPr wrap="square">
            <a:spAutoFit/>
          </a:bodyPr>
          <a:lstStyle/>
          <a:p>
            <a:r>
              <a:rPr lang="es-ES" sz="2400" dirty="0" smtClean="0"/>
              <a:t>30 abril 2013 </a:t>
            </a:r>
            <a:br>
              <a:rPr lang="es-ES" sz="2400" dirty="0" smtClean="0"/>
            </a:br>
            <a:endParaRPr lang="es-ES" sz="2400" dirty="0" smtClean="0"/>
          </a:p>
          <a:p>
            <a:r>
              <a:rPr lang="es-ES" sz="2400" b="1" dirty="0" smtClean="0"/>
              <a:t>Mujer 85 años</a:t>
            </a:r>
            <a:r>
              <a:rPr lang="es-ES" sz="2400" dirty="0" smtClean="0"/>
              <a:t>, independiente para actividades vida diaria.</a:t>
            </a:r>
          </a:p>
          <a:p>
            <a:r>
              <a:rPr lang="es-ES" sz="2400" b="1" dirty="0" smtClean="0"/>
              <a:t>HTA</a:t>
            </a:r>
            <a:r>
              <a:rPr lang="es-ES" sz="2400" dirty="0" smtClean="0"/>
              <a:t> bien controlada. </a:t>
            </a:r>
            <a:r>
              <a:rPr lang="es-ES" sz="2400" b="1" dirty="0" smtClean="0"/>
              <a:t>Insuficiencia renal y anemia </a:t>
            </a:r>
            <a:r>
              <a:rPr lang="es-ES" sz="2400" dirty="0" smtClean="0"/>
              <a:t>crónicas. </a:t>
            </a:r>
            <a:r>
              <a:rPr lang="es-ES" sz="2400" b="1" dirty="0" smtClean="0"/>
              <a:t>FA permanente </a:t>
            </a:r>
            <a:r>
              <a:rPr lang="es-ES" sz="2400" b="1" dirty="0" err="1" smtClean="0"/>
              <a:t>anticoagulada</a:t>
            </a:r>
            <a:r>
              <a:rPr lang="es-ES" sz="2400" b="1" dirty="0" smtClean="0"/>
              <a:t> con </a:t>
            </a:r>
            <a:r>
              <a:rPr lang="es-ES" sz="2400" b="1" dirty="0" err="1" smtClean="0"/>
              <a:t>Sintrom</a:t>
            </a:r>
            <a:r>
              <a:rPr lang="es-ES" sz="2400" dirty="0" smtClean="0"/>
              <a:t>. </a:t>
            </a:r>
            <a:endParaRPr lang="es-ES" sz="2400" dirty="0" smtClean="0"/>
          </a:p>
          <a:p>
            <a:r>
              <a:rPr lang="es-ES" sz="2400" dirty="0" smtClean="0"/>
              <a:t>Varias consultas en urgencias en este año por </a:t>
            </a:r>
            <a:r>
              <a:rPr lang="es-ES" sz="2400" b="1" dirty="0" smtClean="0"/>
              <a:t>hemorragias, hematomas </a:t>
            </a:r>
            <a:r>
              <a:rPr lang="es-ES" sz="2400" dirty="0" smtClean="0"/>
              <a:t>espontáneos y </a:t>
            </a:r>
            <a:r>
              <a:rPr lang="es-ES" sz="2400" b="1" dirty="0" smtClean="0"/>
              <a:t>fluctuaciones importantes del INR</a:t>
            </a:r>
            <a:r>
              <a:rPr lang="es-ES" sz="2400" dirty="0" smtClean="0"/>
              <a:t>. Actualmente refiere esputos hemoptoicos. La última </a:t>
            </a:r>
            <a:r>
              <a:rPr lang="es-ES" sz="2400" b="1" dirty="0" smtClean="0"/>
              <a:t>transfusión</a:t>
            </a:r>
            <a:r>
              <a:rPr lang="es-ES" sz="2400" dirty="0" smtClean="0"/>
              <a:t> fue en marzo 2013. </a:t>
            </a:r>
            <a:endParaRPr lang="es-ES" sz="2400" dirty="0" smtClean="0"/>
          </a:p>
          <a:p>
            <a:r>
              <a:rPr lang="es-ES" sz="2400" dirty="0"/>
              <a:t>Pesa 56 kg Talla 160 cm. TA habitual 125/70-80</a:t>
            </a:r>
          </a:p>
          <a:p>
            <a:r>
              <a:rPr lang="es-ES" sz="2400" dirty="0" err="1"/>
              <a:t>Analítíca</a:t>
            </a:r>
            <a:r>
              <a:rPr lang="es-ES" sz="2400" dirty="0"/>
              <a:t>: Cr 1.45, </a:t>
            </a:r>
            <a:r>
              <a:rPr lang="es-ES" sz="2400" dirty="0" err="1"/>
              <a:t>ClCr</a:t>
            </a:r>
            <a:r>
              <a:rPr lang="es-ES" sz="2400" dirty="0"/>
              <a:t> 31 ml/</a:t>
            </a:r>
            <a:r>
              <a:rPr lang="es-ES" sz="2400" dirty="0" err="1"/>
              <a:t>mn</a:t>
            </a:r>
            <a:r>
              <a:rPr lang="es-ES" sz="2400" dirty="0"/>
              <a:t>, </a:t>
            </a:r>
            <a:r>
              <a:rPr lang="es-ES" sz="2400" dirty="0" err="1"/>
              <a:t>Hb</a:t>
            </a:r>
            <a:r>
              <a:rPr lang="es-ES" sz="2400" dirty="0"/>
              <a:t> 9.8, </a:t>
            </a:r>
            <a:r>
              <a:rPr lang="es-ES" sz="2400" dirty="0" err="1"/>
              <a:t>Hco</a:t>
            </a:r>
            <a:r>
              <a:rPr lang="es-ES" sz="2400" dirty="0"/>
              <a:t> 29.9, </a:t>
            </a:r>
            <a:r>
              <a:rPr lang="es-ES" sz="2400" dirty="0" err="1"/>
              <a:t>Glu</a:t>
            </a:r>
            <a:r>
              <a:rPr lang="es-ES" sz="2400" dirty="0"/>
              <a:t> 73, </a:t>
            </a:r>
            <a:br>
              <a:rPr lang="es-ES" sz="2400" dirty="0"/>
            </a:br>
            <a:r>
              <a:rPr lang="es-ES" sz="2400" dirty="0"/>
              <a:t>EKG Fibrilación auricular 80 </a:t>
            </a:r>
            <a:r>
              <a:rPr lang="es-ES" sz="2400" dirty="0" err="1"/>
              <a:t>lpm</a:t>
            </a:r>
            <a:r>
              <a:rPr lang="es-ES" sz="2400" dirty="0"/>
              <a:t>. BCRD. </a:t>
            </a:r>
          </a:p>
          <a:p>
            <a:r>
              <a:rPr lang="es-ES" sz="2400" dirty="0"/>
              <a:t>Ecocardiograma (29 abril 2013) </a:t>
            </a:r>
            <a:r>
              <a:rPr lang="es-ES" sz="2400" dirty="0" smtClean="0"/>
              <a:t>dilatación </a:t>
            </a:r>
            <a:r>
              <a:rPr lang="es-ES" sz="2400" dirty="0"/>
              <a:t>biauricular, </a:t>
            </a:r>
            <a:r>
              <a:rPr lang="es-ES" sz="2400" dirty="0" smtClean="0"/>
              <a:t>resto normal. </a:t>
            </a:r>
            <a:endParaRPr lang="es-ES" sz="2400" dirty="0"/>
          </a:p>
          <a:p>
            <a:r>
              <a:rPr lang="es-ES" sz="2400" b="1" dirty="0"/>
              <a:t>CHA2DS2VASc  4, HASBLED 4 </a:t>
            </a:r>
          </a:p>
          <a:p>
            <a:r>
              <a:rPr lang="es-ES" sz="2400" dirty="0" smtClean="0"/>
              <a:t>Se suspende </a:t>
            </a:r>
            <a:r>
              <a:rPr lang="es-ES" sz="2400" dirty="0" err="1" smtClean="0"/>
              <a:t>Sintrom</a:t>
            </a:r>
            <a:r>
              <a:rPr lang="es-ES" sz="2400" dirty="0" smtClean="0"/>
              <a:t> y se inicia </a:t>
            </a:r>
            <a:r>
              <a:rPr lang="es-ES" sz="2400" dirty="0" err="1"/>
              <a:t>Rivaroxaban</a:t>
            </a:r>
            <a:r>
              <a:rPr lang="es-ES" sz="2400" dirty="0"/>
              <a:t> 15 </a:t>
            </a:r>
            <a:r>
              <a:rPr lang="es-ES" sz="2400" dirty="0" smtClean="0"/>
              <a:t>mg</a:t>
            </a:r>
            <a:r>
              <a:rPr lang="es-ES" sz="2400" dirty="0" smtClean="0"/>
              <a:t/>
            </a:r>
            <a:br>
              <a:rPr lang="es-ES" sz="2400" dirty="0" smtClean="0"/>
            </a:br>
            <a:endParaRPr lang="es-ES" sz="2400" dirty="0"/>
          </a:p>
        </p:txBody>
      </p:sp>
      <p:sp>
        <p:nvSpPr>
          <p:cNvPr id="3" name="Título 1"/>
          <p:cNvSpPr>
            <a:spLocks noGrp="1"/>
          </p:cNvSpPr>
          <p:nvPr>
            <p:ph type="title"/>
          </p:nvPr>
        </p:nvSpPr>
        <p:spPr>
          <a:xfrm>
            <a:off x="5108282" y="154848"/>
            <a:ext cx="1739630" cy="70961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noProof="0" dirty="0" smtClean="0">
                <a:ln>
                  <a:noFill/>
                </a:ln>
                <a:solidFill>
                  <a:srgbClr val="FF0000"/>
                </a:solidFill>
                <a:uLnTx/>
                <a:uFillTx/>
              </a:rPr>
              <a:t>Caso </a:t>
            </a:r>
            <a:r>
              <a:rPr kumimoji="0" lang="es-ES" sz="4000" b="1" i="0" u="none" strike="noStrike" kern="0" cap="none" spc="0" normalizeH="0" baseline="0" noProof="0" dirty="0" smtClean="0">
                <a:ln>
                  <a:noFill/>
                </a:ln>
                <a:solidFill>
                  <a:srgbClr val="FF0000"/>
                </a:solidFill>
                <a:uLnTx/>
                <a:uFillTx/>
              </a:rPr>
              <a:t>2</a:t>
            </a:r>
            <a:endParaRPr kumimoji="0" lang="es-ES" sz="4000" b="1" i="0" u="none" strike="noStrike" kern="0" cap="none" spc="0" normalizeH="0" baseline="0" noProof="0" dirty="0">
              <a:ln>
                <a:noFill/>
              </a:ln>
              <a:solidFill>
                <a:srgbClr val="FF0000"/>
              </a:solidFill>
              <a:uLnTx/>
              <a:uFillTx/>
            </a:endParaRPr>
          </a:p>
        </p:txBody>
      </p:sp>
    </p:spTree>
    <p:extLst>
      <p:ext uri="{BB962C8B-B14F-4D97-AF65-F5344CB8AC3E}">
        <p14:creationId xmlns:p14="http://schemas.microsoft.com/office/powerpoint/2010/main" val="3640654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950928" y="591206"/>
            <a:ext cx="10381768" cy="47300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400" b="0" strike="noStrike" spc="-1" dirty="0" smtClean="0">
                <a:solidFill>
                  <a:srgbClr val="000000"/>
                </a:solidFill>
                <a:uFill>
                  <a:solidFill>
                    <a:srgbClr val="FFFFFF"/>
                  </a:solidFill>
                </a:uFill>
                <a:latin typeface="Calibri"/>
              </a:rPr>
              <a:t>12 junio 2013 </a:t>
            </a:r>
            <a:endParaRPr lang="es-ES" sz="1800" b="0" strike="noStrike" spc="-1" dirty="0">
              <a:solidFill>
                <a:srgbClr val="000000"/>
              </a:solidFill>
              <a:uFill>
                <a:solidFill>
                  <a:srgbClr val="FFFFFF"/>
                </a:solidFill>
              </a:uFill>
              <a:latin typeface="Arial"/>
            </a:endParaRPr>
          </a:p>
          <a:p>
            <a:pPr>
              <a:lnSpc>
                <a:spcPct val="100000"/>
              </a:lnSpc>
            </a:pPr>
            <a:r>
              <a:rPr lang="es-ES" sz="2400" b="0" strike="noStrike" spc="-1" dirty="0">
                <a:solidFill>
                  <a:srgbClr val="000000"/>
                </a:solidFill>
                <a:uFill>
                  <a:solidFill>
                    <a:srgbClr val="FFFFFF"/>
                  </a:solidFill>
                </a:uFill>
                <a:latin typeface="Calibri"/>
              </a:rPr>
              <a:t>
</a:t>
            </a:r>
            <a:r>
              <a:rPr lang="es-ES" sz="2400" b="1" strike="noStrike" spc="-1" dirty="0">
                <a:solidFill>
                  <a:srgbClr val="000000"/>
                </a:solidFill>
                <a:uFill>
                  <a:solidFill>
                    <a:srgbClr val="FFFFFF"/>
                  </a:solidFill>
                </a:uFill>
                <a:latin typeface="Calibri"/>
              </a:rPr>
              <a:t>Sigue sangrando diariamente (hemoptisis</a:t>
            </a:r>
            <a:r>
              <a:rPr lang="es-ES" sz="2400" b="1" strike="noStrike" spc="-1" dirty="0" smtClean="0">
                <a:solidFill>
                  <a:srgbClr val="000000"/>
                </a:solidFill>
                <a:uFill>
                  <a:solidFill>
                    <a:srgbClr val="FFFFFF"/>
                  </a:solidFill>
                </a:uFill>
                <a:latin typeface="Calibri"/>
              </a:rPr>
              <a:t>), se suspende </a:t>
            </a:r>
            <a:r>
              <a:rPr lang="es-ES" sz="2400" b="1" strike="noStrike" spc="-1" dirty="0" err="1" smtClean="0">
                <a:solidFill>
                  <a:srgbClr val="000000"/>
                </a:solidFill>
                <a:uFill>
                  <a:solidFill>
                    <a:srgbClr val="FFFFFF"/>
                  </a:solidFill>
                </a:uFill>
                <a:latin typeface="Calibri"/>
              </a:rPr>
              <a:t>Rivaroxabán</a:t>
            </a:r>
            <a:r>
              <a:rPr lang="es-ES" sz="2400" b="0" strike="noStrike" spc="-1" dirty="0" smtClean="0">
                <a:solidFill>
                  <a:srgbClr val="000000"/>
                </a:solidFill>
                <a:uFill>
                  <a:solidFill>
                    <a:srgbClr val="FFFFFF"/>
                  </a:solidFill>
                </a:uFill>
                <a:latin typeface="Calibri"/>
              </a:rPr>
              <a:t>. </a:t>
            </a:r>
            <a:r>
              <a:rPr lang="es-ES" sz="2400" b="0" strike="noStrike" spc="-1" dirty="0">
                <a:solidFill>
                  <a:srgbClr val="000000"/>
                </a:solidFill>
                <a:uFill>
                  <a:solidFill>
                    <a:srgbClr val="FFFFFF"/>
                  </a:solidFill>
                </a:uFill>
                <a:latin typeface="Calibri"/>
              </a:rPr>
              <a:t>
</a:t>
            </a:r>
            <a:r>
              <a:rPr lang="es-ES" sz="2400" b="0" strike="noStrike" spc="-1" dirty="0" smtClean="0">
                <a:solidFill>
                  <a:srgbClr val="000000"/>
                </a:solidFill>
                <a:uFill>
                  <a:solidFill>
                    <a:srgbClr val="FFFFFF"/>
                  </a:solidFill>
                </a:uFill>
                <a:latin typeface="Calibri"/>
              </a:rPr>
              <a:t>Revisión </a:t>
            </a:r>
            <a:r>
              <a:rPr lang="es-ES" sz="2400" b="0" strike="noStrike" spc="-1" dirty="0">
                <a:solidFill>
                  <a:srgbClr val="000000"/>
                </a:solidFill>
                <a:uFill>
                  <a:solidFill>
                    <a:srgbClr val="FFFFFF"/>
                  </a:solidFill>
                </a:uFill>
                <a:latin typeface="Calibri"/>
              </a:rPr>
              <a:t>preferente por ORL y Neumología 
Si </a:t>
            </a:r>
            <a:r>
              <a:rPr lang="es-ES" sz="2400" b="0" strike="noStrike" spc="-1" dirty="0" smtClean="0">
                <a:solidFill>
                  <a:srgbClr val="000000"/>
                </a:solidFill>
                <a:uFill>
                  <a:solidFill>
                    <a:srgbClr val="FFFFFF"/>
                  </a:solidFill>
                </a:uFill>
                <a:latin typeface="Calibri"/>
              </a:rPr>
              <a:t>se </a:t>
            </a:r>
            <a:r>
              <a:rPr lang="es-ES" sz="2400" b="0" strike="noStrike" spc="-1" dirty="0">
                <a:solidFill>
                  <a:srgbClr val="000000"/>
                </a:solidFill>
                <a:uFill>
                  <a:solidFill>
                    <a:srgbClr val="FFFFFF"/>
                  </a:solidFill>
                </a:uFill>
                <a:latin typeface="Calibri"/>
              </a:rPr>
              <a:t>diagnostica y se trata eficazmente, volver a iniciar </a:t>
            </a:r>
            <a:r>
              <a:rPr lang="es-ES" sz="2400" b="0" strike="noStrike" spc="-1" dirty="0" err="1">
                <a:solidFill>
                  <a:srgbClr val="000000"/>
                </a:solidFill>
                <a:uFill>
                  <a:solidFill>
                    <a:srgbClr val="FFFFFF"/>
                  </a:solidFill>
                </a:uFill>
                <a:latin typeface="Calibri"/>
              </a:rPr>
              <a:t>Rivaroxaban</a:t>
            </a:r>
            <a:r>
              <a:rPr lang="es-ES" sz="2400" b="0" strike="noStrike" spc="-1" dirty="0">
                <a:solidFill>
                  <a:srgbClr val="000000"/>
                </a:solidFill>
                <a:uFill>
                  <a:solidFill>
                    <a:srgbClr val="FFFFFF"/>
                  </a:solidFill>
                </a:uFill>
                <a:latin typeface="Calibri"/>
              </a:rPr>
              <a:t>. </a:t>
            </a:r>
            <a:endParaRPr lang="es-ES" sz="2400" b="0" strike="noStrike" spc="-1" dirty="0" smtClean="0">
              <a:solidFill>
                <a:srgbClr val="000000"/>
              </a:solidFill>
              <a:uFill>
                <a:solidFill>
                  <a:srgbClr val="FFFFFF"/>
                </a:solidFill>
              </a:uFill>
              <a:latin typeface="Calibri"/>
            </a:endParaRPr>
          </a:p>
          <a:p>
            <a:pPr>
              <a:lnSpc>
                <a:spcPct val="100000"/>
              </a:lnSpc>
            </a:pPr>
            <a:endParaRPr lang="es-ES" sz="2400" b="0" strike="noStrike" spc="-1" dirty="0" smtClean="0">
              <a:solidFill>
                <a:srgbClr val="000000"/>
              </a:solidFill>
              <a:uFill>
                <a:solidFill>
                  <a:srgbClr val="FFFFFF"/>
                </a:solidFill>
              </a:uFill>
              <a:latin typeface="Calibri"/>
            </a:endParaRPr>
          </a:p>
          <a:p>
            <a:pPr>
              <a:lnSpc>
                <a:spcPct val="100000"/>
              </a:lnSpc>
            </a:pPr>
            <a:r>
              <a:rPr lang="es-ES" sz="2400" spc="-1" dirty="0" smtClean="0">
                <a:solidFill>
                  <a:srgbClr val="000000"/>
                </a:solidFill>
                <a:uFill>
                  <a:solidFill>
                    <a:srgbClr val="FFFFFF"/>
                  </a:solidFill>
                </a:uFill>
                <a:latin typeface="Calibri" panose="020F0502020204030204" pitchFamily="34" charset="0"/>
                <a:cs typeface="Calibri" panose="020F0502020204030204" pitchFamily="34" charset="0"/>
              </a:rPr>
              <a:t>31 </a:t>
            </a:r>
            <a:r>
              <a:rPr lang="es-ES" sz="2400" spc="-1" dirty="0">
                <a:solidFill>
                  <a:srgbClr val="000000"/>
                </a:solidFill>
                <a:uFill>
                  <a:solidFill>
                    <a:srgbClr val="FFFFFF"/>
                  </a:solidFill>
                </a:uFill>
                <a:latin typeface="Calibri" panose="020F0502020204030204" pitchFamily="34" charset="0"/>
                <a:cs typeface="Calibri" panose="020F0502020204030204" pitchFamily="34" charset="0"/>
              </a:rPr>
              <a:t>julio </a:t>
            </a:r>
            <a:r>
              <a:rPr lang="es-ES" sz="2400" spc="-1" dirty="0" smtClean="0">
                <a:solidFill>
                  <a:srgbClr val="000000"/>
                </a:solidFill>
                <a:uFill>
                  <a:solidFill>
                    <a:srgbClr val="FFFFFF"/>
                  </a:solidFill>
                </a:uFill>
                <a:latin typeface="Calibri" panose="020F0502020204030204" pitchFamily="34" charset="0"/>
                <a:cs typeface="Calibri" panose="020F0502020204030204" pitchFamily="34" charset="0"/>
              </a:rPr>
              <a:t>2013</a:t>
            </a:r>
          </a:p>
          <a:p>
            <a:pPr>
              <a:lnSpc>
                <a:spcPct val="100000"/>
              </a:lnSpc>
            </a:pPr>
            <a:endParaRPr lang="es-E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00000"/>
              </a:lnSpc>
            </a:pPr>
            <a:r>
              <a:rPr lang="es-ES" sz="2400" spc="-1" dirty="0">
                <a:solidFill>
                  <a:srgbClr val="000000"/>
                </a:solidFill>
                <a:uFill>
                  <a:solidFill>
                    <a:srgbClr val="FFFFFF"/>
                  </a:solidFill>
                </a:uFill>
                <a:latin typeface="Calibri" panose="020F0502020204030204" pitchFamily="34" charset="0"/>
                <a:cs typeface="Calibri" panose="020F0502020204030204" pitchFamily="34" charset="0"/>
              </a:rPr>
              <a:t> ORL (endoscopia): Mucosas sangrantes en toda la </a:t>
            </a:r>
            <a:r>
              <a:rPr lang="es-ES" sz="2400" spc="-1" dirty="0" err="1">
                <a:solidFill>
                  <a:srgbClr val="000000"/>
                </a:solidFill>
                <a:uFill>
                  <a:solidFill>
                    <a:srgbClr val="FFFFFF"/>
                  </a:solidFill>
                </a:uFill>
                <a:latin typeface="Calibri" panose="020F0502020204030204" pitchFamily="34" charset="0"/>
                <a:cs typeface="Calibri" panose="020F0502020204030204" pitchFamily="34" charset="0"/>
              </a:rPr>
              <a:t>faringolaringe</a:t>
            </a:r>
            <a:r>
              <a:rPr lang="es-ES" sz="2400" spc="-1" dirty="0">
                <a:solidFill>
                  <a:srgbClr val="000000"/>
                </a:solidFill>
                <a:uFill>
                  <a:solidFill>
                    <a:srgbClr val="FFFFFF"/>
                  </a:solidFill>
                </a:uFill>
                <a:latin typeface="Calibri" panose="020F0502020204030204" pitchFamily="34" charset="0"/>
                <a:cs typeface="Calibri" panose="020F0502020204030204" pitchFamily="34" charset="0"/>
              </a:rPr>
              <a:t>. Mucosas secas y atróficas y ha iniciado tratamiento específico. </a:t>
            </a:r>
            <a:r>
              <a:rPr lang="es-ES" sz="2400" spc="-1" dirty="0" smtClean="0">
                <a:solidFill>
                  <a:srgbClr val="000000"/>
                </a:solidFill>
                <a:uFill>
                  <a:solidFill>
                    <a:srgbClr val="FFFFFF"/>
                  </a:solidFill>
                </a:uFill>
                <a:latin typeface="Calibri" panose="020F0502020204030204" pitchFamily="34" charset="0"/>
                <a:cs typeface="Calibri" panose="020F0502020204030204" pitchFamily="34" charset="0"/>
              </a:rPr>
              <a:t>Sin sangrar desde entonces.</a:t>
            </a:r>
            <a:endParaRPr lang="es-ES" sz="2400" spc="-1" dirty="0">
              <a:solidFill>
                <a:srgbClr val="000000"/>
              </a:solidFill>
              <a:uFill>
                <a:solidFill>
                  <a:srgbClr val="FFFFFF"/>
                </a:solidFill>
              </a:uFill>
              <a:latin typeface="Calibri" panose="020F0502020204030204" pitchFamily="34" charset="0"/>
              <a:cs typeface="Calibri" panose="020F0502020204030204" pitchFamily="34" charset="0"/>
            </a:endParaRPr>
          </a:p>
          <a:p>
            <a:pPr>
              <a:lnSpc>
                <a:spcPct val="100000"/>
              </a:lnSpc>
            </a:pPr>
            <a:r>
              <a:rPr lang="es-ES" sz="2400" spc="-1" dirty="0" smtClean="0">
                <a:solidFill>
                  <a:srgbClr val="000000"/>
                </a:solidFill>
                <a:uFill>
                  <a:solidFill>
                    <a:srgbClr val="FFFFFF"/>
                  </a:solidFill>
                </a:uFill>
                <a:latin typeface="Calibri" panose="020F0502020204030204" pitchFamily="34" charset="0"/>
                <a:cs typeface="Calibri" panose="020F0502020204030204" pitchFamily="34" charset="0"/>
              </a:rPr>
              <a:t>Sufrió </a:t>
            </a:r>
            <a:r>
              <a:rPr lang="es-ES" sz="2400" spc="-1" dirty="0">
                <a:solidFill>
                  <a:srgbClr val="000000"/>
                </a:solidFill>
                <a:uFill>
                  <a:solidFill>
                    <a:srgbClr val="FFFFFF"/>
                  </a:solidFill>
                </a:uFill>
                <a:latin typeface="Calibri" panose="020F0502020204030204" pitchFamily="34" charset="0"/>
                <a:cs typeface="Calibri" panose="020F0502020204030204" pitchFamily="34" charset="0"/>
              </a:rPr>
              <a:t>un ictus cerebral el 15 de julio 2013 del que le han quedado secuelas leves. </a:t>
            </a:r>
          </a:p>
          <a:p>
            <a:pPr>
              <a:lnSpc>
                <a:spcPct val="100000"/>
              </a:lnSpc>
            </a:pPr>
            <a:r>
              <a:rPr lang="es-ES" sz="2400" spc="-1" dirty="0" smtClean="0">
                <a:solidFill>
                  <a:srgbClr val="000000"/>
                </a:solidFill>
                <a:uFill>
                  <a:solidFill>
                    <a:srgbClr val="FFFFFF"/>
                  </a:solidFill>
                </a:uFill>
                <a:latin typeface="Calibri" panose="020F0502020204030204" pitchFamily="34" charset="0"/>
                <a:cs typeface="Calibri" panose="020F0502020204030204" pitchFamily="34" charset="0"/>
              </a:rPr>
              <a:t>Inicia de nuevo </a:t>
            </a:r>
            <a:r>
              <a:rPr lang="es-ES" sz="2400" spc="-1" dirty="0" err="1" smtClean="0">
                <a:solidFill>
                  <a:srgbClr val="000000"/>
                </a:solidFill>
                <a:uFill>
                  <a:solidFill>
                    <a:srgbClr val="FFFFFF"/>
                  </a:solidFill>
                </a:uFill>
                <a:latin typeface="Calibri" panose="020F0502020204030204" pitchFamily="34" charset="0"/>
                <a:cs typeface="Calibri" panose="020F0502020204030204" pitchFamily="34" charset="0"/>
              </a:rPr>
              <a:t>Rivaroxaban</a:t>
            </a:r>
            <a:r>
              <a:rPr lang="es-ES" sz="2400" spc="-1" dirty="0" smtClean="0">
                <a:solidFill>
                  <a:srgbClr val="000000"/>
                </a:solidFill>
                <a:uFill>
                  <a:solidFill>
                    <a:srgbClr val="FFFFFF"/>
                  </a:solidFill>
                </a:uFill>
                <a:latin typeface="Calibri" panose="020F0502020204030204" pitchFamily="34" charset="0"/>
                <a:cs typeface="Calibri" panose="020F0502020204030204" pitchFamily="34" charset="0"/>
              </a:rPr>
              <a:t> 15 </a:t>
            </a:r>
            <a:r>
              <a:rPr lang="es-ES" sz="2400" spc="-1" dirty="0">
                <a:solidFill>
                  <a:srgbClr val="000000"/>
                </a:solidFill>
                <a:uFill>
                  <a:solidFill>
                    <a:srgbClr val="FFFFFF"/>
                  </a:solidFill>
                </a:uFill>
                <a:latin typeface="Calibri" panose="020F0502020204030204" pitchFamily="34" charset="0"/>
                <a:cs typeface="Calibri" panose="020F0502020204030204" pitchFamily="34" charset="0"/>
              </a:rPr>
              <a:t>mg 1 c/d. </a:t>
            </a:r>
          </a:p>
          <a:p>
            <a:pPr>
              <a:lnSpc>
                <a:spcPct val="100000"/>
              </a:lnSpc>
            </a:pPr>
            <a:endParaRPr lang="es-ES" sz="2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4" name="Título 1"/>
          <p:cNvSpPr txBox="1">
            <a:spLocks/>
          </p:cNvSpPr>
          <p:nvPr/>
        </p:nvSpPr>
        <p:spPr>
          <a:xfrm>
            <a:off x="4943182" y="103253"/>
            <a:ext cx="1739630" cy="7096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s-ES" sz="4000" b="1" kern="0" dirty="0" smtClean="0">
                <a:solidFill>
                  <a:srgbClr val="FF0000"/>
                </a:solidFill>
              </a:rPr>
              <a:t>Caso </a:t>
            </a:r>
            <a:r>
              <a:rPr lang="es-ES" sz="4000" b="1" kern="0" dirty="0" smtClean="0">
                <a:solidFill>
                  <a:srgbClr val="FF0000"/>
                </a:solidFill>
              </a:rPr>
              <a:t>2</a:t>
            </a:r>
            <a:endParaRPr lang="es-ES" sz="4000" b="1" kern="0" dirty="0">
              <a:solidFill>
                <a:srgbClr val="FF0000"/>
              </a:solidFill>
            </a:endParaRPr>
          </a:p>
        </p:txBody>
      </p:sp>
    </p:spTree>
    <p:extLst>
      <p:ext uri="{BB962C8B-B14F-4D97-AF65-F5344CB8AC3E}">
        <p14:creationId xmlns:p14="http://schemas.microsoft.com/office/powerpoint/2010/main" val="226937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7132</Words>
  <Application>Microsoft Office PowerPoint</Application>
  <PresentationFormat>Panorámica</PresentationFormat>
  <Paragraphs>420</Paragraphs>
  <Slides>67</Slides>
  <Notes>35</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67</vt:i4>
      </vt:variant>
    </vt:vector>
  </HeadingPairs>
  <TitlesOfParts>
    <vt:vector size="82" baseType="lpstr">
      <vt:lpstr>ＭＳ Ｐゴシック</vt:lpstr>
      <vt:lpstr>SimSun</vt:lpstr>
      <vt:lpstr>AdvP3E7259</vt:lpstr>
      <vt:lpstr>Arial</vt:lpstr>
      <vt:lpstr>Arial</vt:lpstr>
      <vt:lpstr>Calibri</vt:lpstr>
      <vt:lpstr>Calibri Light</vt:lpstr>
      <vt:lpstr>Lucida Sans Unicode</vt:lpstr>
      <vt:lpstr>StarSymbol</vt:lpstr>
      <vt:lpstr>Tahoma</vt:lpstr>
      <vt:lpstr>TimesNewRomanPS-BoldMT</vt:lpstr>
      <vt:lpstr>TimesNewRomanPSMT</vt:lpstr>
      <vt:lpstr>Wingdings</vt:lpstr>
      <vt:lpstr>Tema de Office</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Caso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Aclaramiento renal ACOD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Martín</dc:creator>
  <cp:lastModifiedBy>Martín</cp:lastModifiedBy>
  <cp:revision>40</cp:revision>
  <dcterms:created xsi:type="dcterms:W3CDTF">2021-04-24T18:16:26Z</dcterms:created>
  <dcterms:modified xsi:type="dcterms:W3CDTF">2021-04-30T19:13:10Z</dcterms:modified>
</cp:coreProperties>
</file>