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0" r:id="rId4"/>
    <p:sldId id="271" r:id="rId5"/>
    <p:sldId id="273" r:id="rId6"/>
    <p:sldId id="257" r:id="rId7"/>
    <p:sldId id="258" r:id="rId8"/>
    <p:sldId id="259" r:id="rId9"/>
    <p:sldId id="267" r:id="rId10"/>
    <p:sldId id="260" r:id="rId11"/>
    <p:sldId id="261" r:id="rId12"/>
    <p:sldId id="262" r:id="rId13"/>
    <p:sldId id="268" r:id="rId14"/>
    <p:sldId id="263" r:id="rId15"/>
    <p:sldId id="264" r:id="rId16"/>
    <p:sldId id="265" r:id="rId17"/>
    <p:sldId id="266" r:id="rId18"/>
    <p:sldId id="272" r:id="rId19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1B032-9C39-48B3-B46B-4F318A545F8A}" type="datetimeFigureOut">
              <a:rPr lang="es-ES" smtClean="0"/>
              <a:t>30/03/2017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7AD9F-26ED-4BA2-B7F4-1D723E90BE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781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1B032-9C39-48B3-B46B-4F318A545F8A}" type="datetimeFigureOut">
              <a:rPr lang="es-ES" smtClean="0"/>
              <a:t>30/03/2017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7AD9F-26ED-4BA2-B7F4-1D723E90BE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465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1B032-9C39-48B3-B46B-4F318A545F8A}" type="datetimeFigureOut">
              <a:rPr lang="es-ES" smtClean="0"/>
              <a:t>30/03/2017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7AD9F-26ED-4BA2-B7F4-1D723E90BE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2129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1B032-9C39-48B3-B46B-4F318A545F8A}" type="datetimeFigureOut">
              <a:rPr lang="es-ES" smtClean="0"/>
              <a:t>30/03/2017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7AD9F-26ED-4BA2-B7F4-1D723E90BE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916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1B032-9C39-48B3-B46B-4F318A545F8A}" type="datetimeFigureOut">
              <a:rPr lang="es-ES" smtClean="0"/>
              <a:t>30/03/2017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7AD9F-26ED-4BA2-B7F4-1D723E90BE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6268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1B032-9C39-48B3-B46B-4F318A545F8A}" type="datetimeFigureOut">
              <a:rPr lang="es-ES" smtClean="0"/>
              <a:t>30/03/2017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7AD9F-26ED-4BA2-B7F4-1D723E90BE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4962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1B032-9C39-48B3-B46B-4F318A545F8A}" type="datetimeFigureOut">
              <a:rPr lang="es-ES" smtClean="0"/>
              <a:t>30/03/2017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7AD9F-26ED-4BA2-B7F4-1D723E90BE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2361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1B032-9C39-48B3-B46B-4F318A545F8A}" type="datetimeFigureOut">
              <a:rPr lang="es-ES" smtClean="0"/>
              <a:t>30/03/2017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7AD9F-26ED-4BA2-B7F4-1D723E90BE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9066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1B032-9C39-48B3-B46B-4F318A545F8A}" type="datetimeFigureOut">
              <a:rPr lang="es-ES" smtClean="0"/>
              <a:t>30/03/2017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7AD9F-26ED-4BA2-B7F4-1D723E90BE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1267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1B032-9C39-48B3-B46B-4F318A545F8A}" type="datetimeFigureOut">
              <a:rPr lang="es-ES" smtClean="0"/>
              <a:t>30/03/2017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7AD9F-26ED-4BA2-B7F4-1D723E90BE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5071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1B032-9C39-48B3-B46B-4F318A545F8A}" type="datetimeFigureOut">
              <a:rPr lang="es-ES" smtClean="0"/>
              <a:t>30/03/2017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7AD9F-26ED-4BA2-B7F4-1D723E90BE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2796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1B032-9C39-48B3-B46B-4F318A545F8A}" type="datetimeFigureOut">
              <a:rPr lang="es-ES" smtClean="0"/>
              <a:t>30/03/2017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7AD9F-26ED-4BA2-B7F4-1D723E90BE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6092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INFECCIONES RESPIRATORIAS EN EL PACIENTE PEDIÁTRICO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81809" y="4967012"/>
            <a:ext cx="9144000" cy="1655762"/>
          </a:xfrm>
        </p:spPr>
        <p:txBody>
          <a:bodyPr/>
          <a:lstStyle/>
          <a:p>
            <a:pPr algn="r"/>
            <a:r>
              <a:rPr lang="es-ES" dirty="0"/>
              <a:t>María José Comino Monroy</a:t>
            </a:r>
          </a:p>
          <a:p>
            <a:pPr algn="r"/>
            <a:r>
              <a:rPr lang="es-ES" dirty="0"/>
              <a:t>Pediatra EBAP ZBS Posadas</a:t>
            </a:r>
          </a:p>
        </p:txBody>
      </p:sp>
    </p:spTree>
    <p:extLst>
      <p:ext uri="{BB962C8B-B14F-4D97-AF65-F5344CB8AC3E}">
        <p14:creationId xmlns:p14="http://schemas.microsoft.com/office/powerpoint/2010/main" val="3030581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BRONQUIOLITIS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/>
              <a:t>La bronquiolitis es </a:t>
            </a:r>
            <a:r>
              <a:rPr lang="es-ES" b="1" dirty="0"/>
              <a:t>el primer episodio </a:t>
            </a:r>
            <a:r>
              <a:rPr lang="es-ES" dirty="0"/>
              <a:t>de infección respiratoria que asocia a la auscultación estertores, </a:t>
            </a:r>
            <a:r>
              <a:rPr lang="es-ES" dirty="0" err="1"/>
              <a:t>subcrepitantes</a:t>
            </a:r>
            <a:r>
              <a:rPr lang="es-ES" dirty="0"/>
              <a:t> o sibilantes espiratorios. </a:t>
            </a:r>
          </a:p>
          <a:p>
            <a:r>
              <a:rPr lang="es-ES" dirty="0"/>
              <a:t>Etiología viral (VRS, </a:t>
            </a:r>
            <a:r>
              <a:rPr lang="es-ES" dirty="0" err="1"/>
              <a:t>Haemophilus</a:t>
            </a:r>
            <a:r>
              <a:rPr lang="es-ES" dirty="0"/>
              <a:t>, rinovirus, </a:t>
            </a:r>
            <a:r>
              <a:rPr lang="es-ES" dirty="0" err="1"/>
              <a:t>metaneumovirus</a:t>
            </a:r>
            <a:r>
              <a:rPr lang="es-ES" dirty="0"/>
              <a:t>).</a:t>
            </a:r>
          </a:p>
          <a:p>
            <a:r>
              <a:rPr lang="es-ES" dirty="0"/>
              <a:t>Cuadro clínico: tos, rinorrea, fiebre moderada y dificultad respiratoria.</a:t>
            </a:r>
          </a:p>
          <a:p>
            <a:r>
              <a:rPr lang="es-ES" dirty="0"/>
              <a:t>Pruebas complementarias no necesarias para el diagnóstico.</a:t>
            </a:r>
          </a:p>
          <a:p>
            <a:r>
              <a:rPr lang="es-ES" dirty="0"/>
              <a:t>Considerar realizar RX de tórax en: </a:t>
            </a:r>
          </a:p>
          <a:p>
            <a:pPr lvl="1"/>
            <a:r>
              <a:rPr lang="es-ES" dirty="0"/>
              <a:t> Menores de 2 meses con fiebre &gt; 38.5ºC </a:t>
            </a:r>
          </a:p>
          <a:p>
            <a:pPr lvl="1"/>
            <a:r>
              <a:rPr lang="es-ES" dirty="0" err="1"/>
              <a:t>Distress</a:t>
            </a:r>
            <a:r>
              <a:rPr lang="es-ES" dirty="0"/>
              <a:t> respiratorio moderado-severo y/o hipoxia importante (</a:t>
            </a:r>
            <a:r>
              <a:rPr lang="es-ES" dirty="0" err="1"/>
              <a:t>sat</a:t>
            </a:r>
            <a:r>
              <a:rPr lang="es-ES" dirty="0"/>
              <a:t> O2 &lt; 92%)</a:t>
            </a:r>
          </a:p>
          <a:p>
            <a:pPr lvl="1"/>
            <a:r>
              <a:rPr lang="es-ES" dirty="0"/>
              <a:t>Criterio clínico: aspecto tóxico, asimetría auscultatoria…. </a:t>
            </a:r>
          </a:p>
        </p:txBody>
      </p:sp>
    </p:spTree>
    <p:extLst>
      <p:ext uri="{BB962C8B-B14F-4D97-AF65-F5344CB8AC3E}">
        <p14:creationId xmlns:p14="http://schemas.microsoft.com/office/powerpoint/2010/main" val="41488404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Bronquiolitis. Score HSJD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6622062"/>
              </p:ext>
            </p:extLst>
          </p:nvPr>
        </p:nvGraphicFramePr>
        <p:xfrm>
          <a:off x="838200" y="1428059"/>
          <a:ext cx="10515600" cy="449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1803774658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651201825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56238499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546183136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534685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42497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Sibilancias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Inspiratorios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Inspiratorios y espiratorios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+/-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96342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Tiraje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Subcostal, intercostal inferior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Aleteo y supraclavicular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Intercostal superior y </a:t>
                      </a:r>
                      <a:r>
                        <a:rPr lang="es-ES" dirty="0" err="1"/>
                        <a:t>supraesternal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87427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Entrada de aire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/>
                        <a:t>Regular,simétrica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Asimétrica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Disminuida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89703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err="1"/>
                        <a:t>Sat</a:t>
                      </a:r>
                      <a:r>
                        <a:rPr lang="es-ES" dirty="0"/>
                        <a:t> O2</a:t>
                      </a:r>
                    </a:p>
                    <a:p>
                      <a:r>
                        <a:rPr lang="es-ES" dirty="0"/>
                        <a:t>SinO2</a:t>
                      </a:r>
                    </a:p>
                    <a:p>
                      <a:r>
                        <a:rPr lang="es-ES" dirty="0"/>
                        <a:t>Con O2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  <a:p>
                      <a:r>
                        <a:rPr lang="es-ES" dirty="0"/>
                        <a:t>&gt;95%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  <a:p>
                      <a:r>
                        <a:rPr lang="es-ES" dirty="0"/>
                        <a:t>91-94%</a:t>
                      </a:r>
                    </a:p>
                    <a:p>
                      <a:r>
                        <a:rPr lang="es-ES" dirty="0"/>
                        <a:t>&gt;94% FiO2&lt;40%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  <a:p>
                      <a:r>
                        <a:rPr lang="es-ES" dirty="0"/>
                        <a:t>&lt;91%</a:t>
                      </a:r>
                    </a:p>
                    <a:p>
                      <a:r>
                        <a:rPr lang="es-ES" dirty="0"/>
                        <a:t>&lt;94% FiO2&gt;40%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82604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FR &lt;3meses</a:t>
                      </a:r>
                    </a:p>
                    <a:p>
                      <a:r>
                        <a:rPr lang="es-ES" dirty="0"/>
                        <a:t>     3-12meses</a:t>
                      </a:r>
                    </a:p>
                    <a:p>
                      <a:r>
                        <a:rPr lang="es-ES" dirty="0"/>
                        <a:t>    12-24meses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&lt;40rpm</a:t>
                      </a:r>
                    </a:p>
                    <a:p>
                      <a:r>
                        <a:rPr lang="es-ES" dirty="0"/>
                        <a:t>&lt;30rpm</a:t>
                      </a:r>
                    </a:p>
                    <a:p>
                      <a:r>
                        <a:rPr lang="es-ES" dirty="0"/>
                        <a:t>&lt;30rpm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40-59rpm</a:t>
                      </a:r>
                    </a:p>
                    <a:p>
                      <a:r>
                        <a:rPr lang="es-ES" dirty="0"/>
                        <a:t>30-49rpm</a:t>
                      </a:r>
                    </a:p>
                    <a:p>
                      <a:r>
                        <a:rPr lang="es-ES" dirty="0"/>
                        <a:t>30-39rpm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60-70rpm</a:t>
                      </a:r>
                    </a:p>
                    <a:p>
                      <a:r>
                        <a:rPr lang="es-ES" dirty="0"/>
                        <a:t>50-60rpm</a:t>
                      </a:r>
                    </a:p>
                    <a:p>
                      <a:r>
                        <a:rPr lang="es-ES" dirty="0"/>
                        <a:t>40-50rpm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&gt;70rpm</a:t>
                      </a:r>
                    </a:p>
                    <a:p>
                      <a:r>
                        <a:rPr lang="es-ES" dirty="0"/>
                        <a:t>&gt;60rpm</a:t>
                      </a:r>
                    </a:p>
                    <a:p>
                      <a:r>
                        <a:rPr lang="es-ES" dirty="0"/>
                        <a:t>&gt;50rpm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58462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FC &lt;1año</a:t>
                      </a:r>
                    </a:p>
                    <a:p>
                      <a:r>
                        <a:rPr lang="es-ES" dirty="0"/>
                        <a:t>     1-2años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&lt;130lpm</a:t>
                      </a:r>
                    </a:p>
                    <a:p>
                      <a:r>
                        <a:rPr lang="es-ES" dirty="0"/>
                        <a:t>&lt;110lpm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130-149lpm</a:t>
                      </a:r>
                    </a:p>
                    <a:p>
                      <a:r>
                        <a:rPr lang="es-ES" dirty="0"/>
                        <a:t>110-120lpm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150-170lpm</a:t>
                      </a:r>
                    </a:p>
                    <a:p>
                      <a:r>
                        <a:rPr lang="es-ES" dirty="0"/>
                        <a:t>120-140lpm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&gt;170lpm</a:t>
                      </a:r>
                    </a:p>
                    <a:p>
                      <a:r>
                        <a:rPr lang="es-ES" dirty="0"/>
                        <a:t>&gt;140lpm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113994"/>
                  </a:ext>
                </a:extLst>
              </a:tr>
            </a:tbl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8756374" y="346930"/>
            <a:ext cx="2597426" cy="92333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Leve &lt;6</a:t>
            </a:r>
          </a:p>
          <a:p>
            <a:r>
              <a:rPr lang="es-ES" dirty="0"/>
              <a:t>Moderado 6-10</a:t>
            </a:r>
          </a:p>
          <a:p>
            <a:r>
              <a:rPr lang="es-ES" dirty="0"/>
              <a:t>Grave &gt;10</a:t>
            </a:r>
          </a:p>
        </p:txBody>
      </p:sp>
    </p:spTree>
    <p:extLst>
      <p:ext uri="{BB962C8B-B14F-4D97-AF65-F5344CB8AC3E}">
        <p14:creationId xmlns:p14="http://schemas.microsoft.com/office/powerpoint/2010/main" val="7426659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s-ES" sz="2800" dirty="0"/>
              <a:t>Bronquiolitis tratamiento.</a:t>
            </a:r>
          </a:p>
        </p:txBody>
      </p:sp>
      <p:sp>
        <p:nvSpPr>
          <p:cNvPr id="4" name="Triángulo isósceles 3"/>
          <p:cNvSpPr/>
          <p:nvPr/>
        </p:nvSpPr>
        <p:spPr>
          <a:xfrm>
            <a:off x="5334000" y="662782"/>
            <a:ext cx="1318591" cy="66278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TEP</a:t>
            </a:r>
          </a:p>
        </p:txBody>
      </p:sp>
      <p:cxnSp>
        <p:nvCxnSpPr>
          <p:cNvPr id="5" name="Conector recto de flecha 4"/>
          <p:cNvCxnSpPr>
            <a:cxnSpLocks/>
          </p:cNvCxnSpPr>
          <p:nvPr/>
        </p:nvCxnSpPr>
        <p:spPr>
          <a:xfrm>
            <a:off x="6029739" y="1325563"/>
            <a:ext cx="0" cy="3309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Marcador de contenido 5"/>
          <p:cNvSpPr>
            <a:spLocks noGrp="1"/>
          </p:cNvSpPr>
          <p:nvPr>
            <p:ph idx="1"/>
          </p:nvPr>
        </p:nvSpPr>
        <p:spPr>
          <a:xfrm>
            <a:off x="3525078" y="1656522"/>
            <a:ext cx="5791199" cy="463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55000" lnSpcReduction="20000"/>
          </a:bodyPr>
          <a:lstStyle/>
          <a:p>
            <a:pPr marL="0" indent="0" algn="ctr">
              <a:buNone/>
            </a:pPr>
            <a:r>
              <a:rPr lang="es-ES" dirty="0"/>
              <a:t>Posición de confort-Aspirar secreciones-O2-Monitorización-Score HSJD</a:t>
            </a:r>
          </a:p>
        </p:txBody>
      </p:sp>
      <p:sp>
        <p:nvSpPr>
          <p:cNvPr id="7" name="Rectángulo 6"/>
          <p:cNvSpPr/>
          <p:nvPr/>
        </p:nvSpPr>
        <p:spPr>
          <a:xfrm>
            <a:off x="980660" y="2210630"/>
            <a:ext cx="2504662" cy="26661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HSJD &lt;6 leve</a:t>
            </a:r>
          </a:p>
          <a:p>
            <a:pPr algn="ctr"/>
            <a:endParaRPr lang="es-ES" dirty="0"/>
          </a:p>
          <a:p>
            <a:pPr algn="ctr"/>
            <a:r>
              <a:rPr lang="es-ES" dirty="0" err="1"/>
              <a:t>Tto</a:t>
            </a:r>
            <a:r>
              <a:rPr lang="es-ES" dirty="0"/>
              <a:t> apoyo</a:t>
            </a:r>
          </a:p>
          <a:p>
            <a:pPr algn="ctr"/>
            <a:r>
              <a:rPr lang="es-ES" dirty="0"/>
              <a:t>-Lavados nasales</a:t>
            </a:r>
          </a:p>
          <a:p>
            <a:pPr algn="ctr"/>
            <a:r>
              <a:rPr lang="es-ES" dirty="0"/>
              <a:t>-Aspirar secreciones</a:t>
            </a:r>
          </a:p>
          <a:p>
            <a:pPr algn="ctr"/>
            <a:r>
              <a:rPr lang="es-ES" dirty="0"/>
              <a:t>-Incorporar cabecero de la cuna</a:t>
            </a:r>
          </a:p>
          <a:p>
            <a:pPr algn="ctr"/>
            <a:r>
              <a:rPr lang="es-ES" dirty="0"/>
              <a:t>-Fraccionar tomas</a:t>
            </a:r>
          </a:p>
        </p:txBody>
      </p:sp>
      <p:sp>
        <p:nvSpPr>
          <p:cNvPr id="8" name="Rectángulo 7"/>
          <p:cNvSpPr/>
          <p:nvPr/>
        </p:nvSpPr>
        <p:spPr>
          <a:xfrm>
            <a:off x="4790660" y="2210630"/>
            <a:ext cx="2504662" cy="26661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HSJD 6-10 moderado</a:t>
            </a:r>
          </a:p>
          <a:p>
            <a:pPr algn="ctr"/>
            <a:r>
              <a:rPr lang="es-ES" dirty="0"/>
              <a:t>-Prueba terapéutica con salbutamol nebulizado 0,15mg/kg (px0,03=ml min 0,25; </a:t>
            </a:r>
            <a:r>
              <a:rPr lang="es-ES" dirty="0" err="1"/>
              <a:t>max</a:t>
            </a:r>
            <a:r>
              <a:rPr lang="es-ES" dirty="0"/>
              <a:t> 1ml)</a:t>
            </a:r>
          </a:p>
          <a:p>
            <a:pPr algn="ctr"/>
            <a:endParaRPr lang="es-ES" dirty="0"/>
          </a:p>
          <a:p>
            <a:pPr algn="ctr"/>
            <a:r>
              <a:rPr lang="es-ES" dirty="0"/>
              <a:t>-</a:t>
            </a:r>
            <a:r>
              <a:rPr lang="es-ES" dirty="0" err="1"/>
              <a:t>Aerosolterapia</a:t>
            </a:r>
            <a:r>
              <a:rPr lang="es-ES" dirty="0"/>
              <a:t> con SSHT 3%</a:t>
            </a:r>
          </a:p>
        </p:txBody>
      </p:sp>
      <p:sp>
        <p:nvSpPr>
          <p:cNvPr id="9" name="Rectángulo 8"/>
          <p:cNvSpPr/>
          <p:nvPr/>
        </p:nvSpPr>
        <p:spPr>
          <a:xfrm>
            <a:off x="8468138" y="2210630"/>
            <a:ext cx="2504662" cy="26661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HSJD &gt;10 grave</a:t>
            </a:r>
          </a:p>
          <a:p>
            <a:pPr algn="ctr"/>
            <a:endParaRPr lang="es-ES" dirty="0"/>
          </a:p>
          <a:p>
            <a:pPr algn="ctr"/>
            <a:r>
              <a:rPr lang="es-ES" dirty="0" err="1"/>
              <a:t>Aerosolterapia</a:t>
            </a:r>
            <a:r>
              <a:rPr lang="es-ES" dirty="0"/>
              <a:t> con adrenalina 1:1000 (1mg=1ml) 0,25-0,5ml/kg (</a:t>
            </a:r>
            <a:r>
              <a:rPr lang="es-ES" dirty="0" err="1"/>
              <a:t>max</a:t>
            </a:r>
            <a:r>
              <a:rPr lang="es-ES" dirty="0"/>
              <a:t> 5ml)</a:t>
            </a:r>
          </a:p>
          <a:p>
            <a:pPr algn="ctr"/>
            <a:r>
              <a:rPr lang="es-ES" dirty="0"/>
              <a:t>+</a:t>
            </a:r>
          </a:p>
          <a:p>
            <a:pPr algn="ctr"/>
            <a:r>
              <a:rPr lang="es-ES" dirty="0"/>
              <a:t>Oxigenoterapia</a:t>
            </a:r>
          </a:p>
        </p:txBody>
      </p:sp>
      <p:cxnSp>
        <p:nvCxnSpPr>
          <p:cNvPr id="10" name="Conector recto de flecha 9"/>
          <p:cNvCxnSpPr>
            <a:cxnSpLocks/>
          </p:cNvCxnSpPr>
          <p:nvPr/>
        </p:nvCxnSpPr>
        <p:spPr>
          <a:xfrm>
            <a:off x="2007704" y="5003041"/>
            <a:ext cx="0" cy="3309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ángulo 11"/>
          <p:cNvSpPr/>
          <p:nvPr/>
        </p:nvSpPr>
        <p:spPr>
          <a:xfrm>
            <a:off x="980660" y="5440363"/>
            <a:ext cx="2279374" cy="4439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Alta domiciliaria</a:t>
            </a:r>
          </a:p>
        </p:txBody>
      </p:sp>
      <p:cxnSp>
        <p:nvCxnSpPr>
          <p:cNvPr id="16" name="Conector recto de flecha 15"/>
          <p:cNvCxnSpPr/>
          <p:nvPr/>
        </p:nvCxnSpPr>
        <p:spPr>
          <a:xfrm flipH="1">
            <a:off x="3710609" y="3233530"/>
            <a:ext cx="88789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de flecha 17"/>
          <p:cNvCxnSpPr/>
          <p:nvPr/>
        </p:nvCxnSpPr>
        <p:spPr>
          <a:xfrm flipH="1">
            <a:off x="7885043" y="5003041"/>
            <a:ext cx="490331" cy="6592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ángulo 18"/>
          <p:cNvSpPr/>
          <p:nvPr/>
        </p:nvSpPr>
        <p:spPr>
          <a:xfrm>
            <a:off x="6652591" y="5662337"/>
            <a:ext cx="1815547" cy="6854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Observación 4horas</a:t>
            </a:r>
          </a:p>
        </p:txBody>
      </p:sp>
      <p:cxnSp>
        <p:nvCxnSpPr>
          <p:cNvPr id="21" name="Conector recto de flecha 20"/>
          <p:cNvCxnSpPr/>
          <p:nvPr/>
        </p:nvCxnSpPr>
        <p:spPr>
          <a:xfrm>
            <a:off x="9117496" y="5003041"/>
            <a:ext cx="463826" cy="6592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ángulo 21"/>
          <p:cNvSpPr/>
          <p:nvPr/>
        </p:nvSpPr>
        <p:spPr>
          <a:xfrm>
            <a:off x="9720469" y="5003040"/>
            <a:ext cx="1868558" cy="17646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Ingreso</a:t>
            </a:r>
            <a:endParaRPr lang="es-ES" sz="1400" dirty="0"/>
          </a:p>
          <a:p>
            <a:pPr algn="ctr"/>
            <a:endParaRPr lang="es-ES" sz="1400" dirty="0"/>
          </a:p>
          <a:p>
            <a:pPr algn="ctr"/>
            <a:r>
              <a:rPr lang="es-ES" sz="1400" dirty="0"/>
              <a:t>-No mejoría</a:t>
            </a:r>
          </a:p>
          <a:p>
            <a:pPr algn="ctr"/>
            <a:r>
              <a:rPr lang="es-ES" sz="1400" dirty="0"/>
              <a:t>-Hipoxia</a:t>
            </a:r>
          </a:p>
          <a:p>
            <a:pPr algn="ctr"/>
            <a:r>
              <a:rPr lang="es-ES" sz="1400" dirty="0"/>
              <a:t>-Riesgo de apnea</a:t>
            </a:r>
          </a:p>
          <a:p>
            <a:pPr algn="ctr"/>
            <a:r>
              <a:rPr lang="es-ES" sz="1400" dirty="0"/>
              <a:t>-&lt;3meses</a:t>
            </a:r>
          </a:p>
          <a:p>
            <a:pPr algn="ctr"/>
            <a:r>
              <a:rPr lang="es-ES" sz="1400" dirty="0"/>
              <a:t>-Riesgo deshidratación</a:t>
            </a:r>
          </a:p>
          <a:p>
            <a:pPr algn="ctr"/>
            <a:endParaRPr lang="es-ES" dirty="0"/>
          </a:p>
        </p:txBody>
      </p:sp>
      <p:cxnSp>
        <p:nvCxnSpPr>
          <p:cNvPr id="24" name="Conector recto de flecha 23"/>
          <p:cNvCxnSpPr/>
          <p:nvPr/>
        </p:nvCxnSpPr>
        <p:spPr>
          <a:xfrm>
            <a:off x="7421217" y="3233530"/>
            <a:ext cx="95415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84979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Bronquiolitis al alta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62609" y="1285460"/>
            <a:ext cx="10691191" cy="4984267"/>
          </a:xfrm>
        </p:spPr>
        <p:txBody>
          <a:bodyPr>
            <a:normAutofit fontScale="92500" lnSpcReduction="10000"/>
          </a:bodyPr>
          <a:lstStyle/>
          <a:p>
            <a:endParaRPr lang="es-ES" sz="2600" dirty="0"/>
          </a:p>
          <a:p>
            <a:r>
              <a:rPr lang="es-ES" sz="2600" dirty="0"/>
              <a:t>Aspiración de secreciones/lavados nasales con suero fisiológico. </a:t>
            </a:r>
          </a:p>
          <a:p>
            <a:r>
              <a:rPr lang="es-ES" sz="2600" dirty="0"/>
              <a:t>Tomas fraccionadas </a:t>
            </a:r>
          </a:p>
          <a:p>
            <a:r>
              <a:rPr lang="es-ES" sz="2600" dirty="0"/>
              <a:t>Elevación de la cabecera 30º al dormir. </a:t>
            </a:r>
          </a:p>
          <a:p>
            <a:r>
              <a:rPr lang="es-ES" sz="2600" dirty="0"/>
              <a:t>Evitar tabaquismo pasivo. </a:t>
            </a:r>
          </a:p>
          <a:p>
            <a:r>
              <a:rPr lang="es-ES" sz="2600" dirty="0"/>
              <a:t> Antitérmicos si tiene fiebre </a:t>
            </a:r>
          </a:p>
          <a:p>
            <a:r>
              <a:rPr lang="es-ES" sz="2600" dirty="0"/>
              <a:t>Beta 2 inhalados solo si se ha etiquetado de “gravedad moderada” y se ha confirmado respuesta positiva. </a:t>
            </a:r>
          </a:p>
          <a:p>
            <a:r>
              <a:rPr lang="es-ES" sz="2600" dirty="0"/>
              <a:t>Antibiótico: ante condensación radiológica y parámetros analíticos de sobreinfección bacteriana. Si presentara deterioro del estado general se debe plantear ingreso hospitalario. </a:t>
            </a:r>
          </a:p>
          <a:p>
            <a:r>
              <a:rPr lang="es-ES" sz="2600" dirty="0"/>
              <a:t> </a:t>
            </a:r>
            <a:r>
              <a:rPr lang="es-ES" sz="2600" b="1" dirty="0"/>
              <a:t>No indicar corticoides (ni sistémicos ni inhalados) </a:t>
            </a:r>
            <a:endParaRPr lang="es-ES" sz="2600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351504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CRISIS DE ASMA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El asma es una enfermedad inflamatoria crónica de las vías respiratorias, en cuya patogenia intervienen diversas células y mediadores de la inflamación,  cursa con </a:t>
            </a:r>
            <a:r>
              <a:rPr lang="es-ES" dirty="0" err="1"/>
              <a:t>hiperrespuesta</a:t>
            </a:r>
            <a:r>
              <a:rPr lang="es-ES" dirty="0"/>
              <a:t> bronquial lo que condiciona una obstrucción variable y reversible.</a:t>
            </a:r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485915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CRISIS DE ASMA</a:t>
            </a:r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3215466"/>
              </p:ext>
            </p:extLst>
          </p:nvPr>
        </p:nvGraphicFramePr>
        <p:xfrm>
          <a:off x="838200" y="1825625"/>
          <a:ext cx="10515600" cy="3408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76262209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65620341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774403606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824656618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9231031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65630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SIBILANCIAS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Al final de la espiración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Toda la espiración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Inspiratorias y espiratorias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652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TIRAJE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Subcostal e intercostal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+</a:t>
                      </a:r>
                    </a:p>
                    <a:p>
                      <a:r>
                        <a:rPr lang="es-ES" dirty="0"/>
                        <a:t>Supraclavicular y aleteo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+</a:t>
                      </a:r>
                    </a:p>
                    <a:p>
                      <a:r>
                        <a:rPr lang="es-ES" dirty="0" err="1"/>
                        <a:t>Supraesternal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18944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ENTRADA DE AIRE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Buena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Regular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Muy disminuida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Silente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4869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FR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&lt;30rpm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31-45rpm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46-60rpm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&gt;60rpm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60662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FC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&lt;120lpm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&gt;120lpm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52140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CIANOSIS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Sí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0585628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1152939" y="5369242"/>
            <a:ext cx="66658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Score Wood-</a:t>
            </a:r>
            <a:r>
              <a:rPr lang="es-ES" dirty="0" err="1"/>
              <a:t>Downes</a:t>
            </a:r>
            <a:r>
              <a:rPr lang="es-ES" dirty="0"/>
              <a:t> modificada por </a:t>
            </a:r>
            <a:r>
              <a:rPr lang="es-ES" dirty="0" err="1"/>
              <a:t>Ferrés</a:t>
            </a:r>
            <a:endParaRPr lang="es-ES" dirty="0"/>
          </a:p>
          <a:p>
            <a:r>
              <a:rPr lang="es-ES" dirty="0"/>
              <a:t>Leve1-3</a:t>
            </a:r>
          </a:p>
          <a:p>
            <a:r>
              <a:rPr lang="es-ES" dirty="0"/>
              <a:t>Moderada 4-7</a:t>
            </a:r>
          </a:p>
          <a:p>
            <a:r>
              <a:rPr lang="es-ES" dirty="0"/>
              <a:t>Grave&gt;8 </a:t>
            </a:r>
          </a:p>
        </p:txBody>
      </p:sp>
    </p:spTree>
    <p:extLst>
      <p:ext uri="{BB962C8B-B14F-4D97-AF65-F5344CB8AC3E}">
        <p14:creationId xmlns:p14="http://schemas.microsoft.com/office/powerpoint/2010/main" val="30038173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6652" y="0"/>
            <a:ext cx="10515600" cy="1325563"/>
          </a:xfrm>
        </p:spPr>
        <p:txBody>
          <a:bodyPr>
            <a:normAutofit/>
          </a:bodyPr>
          <a:lstStyle/>
          <a:p>
            <a:r>
              <a:rPr lang="es-ES" sz="2400" dirty="0"/>
              <a:t>CRISIS DE BRONCOESPASMO TTO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Triángulo isósceles 3"/>
          <p:cNvSpPr/>
          <p:nvPr/>
        </p:nvSpPr>
        <p:spPr>
          <a:xfrm>
            <a:off x="5334000" y="662782"/>
            <a:ext cx="1318591" cy="66278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TEP</a:t>
            </a:r>
          </a:p>
        </p:txBody>
      </p:sp>
      <p:sp>
        <p:nvSpPr>
          <p:cNvPr id="5" name="Marcador de contenido 5"/>
          <p:cNvSpPr txBox="1">
            <a:spLocks/>
          </p:cNvSpPr>
          <p:nvPr/>
        </p:nvSpPr>
        <p:spPr>
          <a:xfrm>
            <a:off x="3525078" y="1656522"/>
            <a:ext cx="5791199" cy="463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ES" dirty="0"/>
              <a:t>Posición de confort-O2-Monitorización-Score W-D</a:t>
            </a:r>
          </a:p>
        </p:txBody>
      </p:sp>
      <p:cxnSp>
        <p:nvCxnSpPr>
          <p:cNvPr id="6" name="Conector recto de flecha 5"/>
          <p:cNvCxnSpPr>
            <a:cxnSpLocks/>
          </p:cNvCxnSpPr>
          <p:nvPr/>
        </p:nvCxnSpPr>
        <p:spPr>
          <a:xfrm>
            <a:off x="6029739" y="1325563"/>
            <a:ext cx="0" cy="3309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ángulo 6"/>
          <p:cNvSpPr/>
          <p:nvPr/>
        </p:nvSpPr>
        <p:spPr>
          <a:xfrm>
            <a:off x="980660" y="2210630"/>
            <a:ext cx="2504662" cy="26661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CRISIS LEVE</a:t>
            </a:r>
          </a:p>
          <a:p>
            <a:pPr algn="ctr"/>
            <a:r>
              <a:rPr lang="es-ES" dirty="0"/>
              <a:t>Salbutamol:</a:t>
            </a:r>
          </a:p>
          <a:p>
            <a:pPr algn="ctr"/>
            <a:r>
              <a:rPr lang="es-ES" dirty="0"/>
              <a:t>-En cámara </a:t>
            </a:r>
            <a:r>
              <a:rPr lang="es-ES" dirty="0" err="1"/>
              <a:t>nº</a:t>
            </a:r>
            <a:r>
              <a:rPr lang="es-ES" dirty="0"/>
              <a:t> </a:t>
            </a:r>
            <a:r>
              <a:rPr lang="es-ES" dirty="0" err="1"/>
              <a:t>puff</a:t>
            </a:r>
            <a:r>
              <a:rPr lang="es-ES" dirty="0"/>
              <a:t>= p/3 (max10)</a:t>
            </a:r>
          </a:p>
          <a:p>
            <a:pPr algn="ctr"/>
            <a:endParaRPr lang="es-ES" dirty="0"/>
          </a:p>
          <a:p>
            <a:pPr algn="ctr"/>
            <a:r>
              <a:rPr lang="es-ES" dirty="0"/>
              <a:t>-Aerosol 0,15mg/kg=0,03ml/kg (min 0,25ml;max 1ml)</a:t>
            </a:r>
          </a:p>
        </p:txBody>
      </p:sp>
      <p:sp>
        <p:nvSpPr>
          <p:cNvPr id="8" name="Rectángulo 7"/>
          <p:cNvSpPr/>
          <p:nvPr/>
        </p:nvSpPr>
        <p:spPr>
          <a:xfrm>
            <a:off x="5168346" y="2232577"/>
            <a:ext cx="2504662" cy="26661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CRISIS MODERADA</a:t>
            </a:r>
          </a:p>
          <a:p>
            <a:pPr algn="ctr"/>
            <a:r>
              <a:rPr lang="es-ES" dirty="0"/>
              <a:t>+</a:t>
            </a:r>
          </a:p>
          <a:p>
            <a:pPr algn="ctr"/>
            <a:r>
              <a:rPr lang="es-ES" dirty="0"/>
              <a:t>Bromuro de </a:t>
            </a:r>
            <a:r>
              <a:rPr lang="es-ES" dirty="0" err="1"/>
              <a:t>ipatropio</a:t>
            </a:r>
            <a:r>
              <a:rPr lang="es-ES" dirty="0"/>
              <a:t> </a:t>
            </a:r>
          </a:p>
          <a:p>
            <a:pPr algn="ctr"/>
            <a:r>
              <a:rPr lang="es-ES" dirty="0"/>
              <a:t>&lt;10kg 125mcg</a:t>
            </a:r>
          </a:p>
          <a:p>
            <a:pPr algn="ctr"/>
            <a:r>
              <a:rPr lang="es-ES" dirty="0"/>
              <a:t>10-20kg 250mcg</a:t>
            </a:r>
          </a:p>
          <a:p>
            <a:pPr algn="ctr"/>
            <a:r>
              <a:rPr lang="es-ES" dirty="0"/>
              <a:t>&lt;30kg 500mcg</a:t>
            </a:r>
          </a:p>
          <a:p>
            <a:pPr algn="ctr"/>
            <a:r>
              <a:rPr lang="es-ES" dirty="0"/>
              <a:t>+</a:t>
            </a:r>
          </a:p>
          <a:p>
            <a:pPr algn="ctr"/>
            <a:r>
              <a:rPr lang="es-ES" dirty="0" err="1"/>
              <a:t>Prednisolona</a:t>
            </a:r>
            <a:r>
              <a:rPr lang="es-ES" dirty="0"/>
              <a:t> oral</a:t>
            </a:r>
          </a:p>
          <a:p>
            <a:pPr algn="ctr"/>
            <a:r>
              <a:rPr lang="es-ES" dirty="0"/>
              <a:t>1-2mg/kg</a:t>
            </a:r>
          </a:p>
        </p:txBody>
      </p:sp>
      <p:sp>
        <p:nvSpPr>
          <p:cNvPr id="9" name="Rectángulo 8"/>
          <p:cNvSpPr/>
          <p:nvPr/>
        </p:nvSpPr>
        <p:spPr>
          <a:xfrm>
            <a:off x="8849138" y="2210630"/>
            <a:ext cx="2504662" cy="26661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CRISIS GRAVE</a:t>
            </a:r>
          </a:p>
          <a:p>
            <a:pPr algn="ctr"/>
            <a:r>
              <a:rPr lang="es-ES" dirty="0"/>
              <a:t>+</a:t>
            </a:r>
          </a:p>
          <a:p>
            <a:pPr algn="ctr"/>
            <a:r>
              <a:rPr lang="es-ES" dirty="0"/>
              <a:t>O2 Continuo</a:t>
            </a:r>
          </a:p>
          <a:p>
            <a:pPr algn="ctr"/>
            <a:r>
              <a:rPr lang="es-ES" dirty="0"/>
              <a:t>Salbutamol continuo</a:t>
            </a:r>
          </a:p>
          <a:p>
            <a:pPr algn="ctr"/>
            <a:r>
              <a:rPr lang="es-ES" dirty="0" err="1"/>
              <a:t>Metilprednisolona</a:t>
            </a:r>
            <a:r>
              <a:rPr lang="es-ES" dirty="0"/>
              <a:t> iv 1-2mg/kg</a:t>
            </a:r>
          </a:p>
          <a:p>
            <a:pPr algn="ctr"/>
            <a:r>
              <a:rPr lang="es-ES" dirty="0"/>
              <a:t>Considerar sulfato de Mg (30-50mg/kg iv </a:t>
            </a:r>
            <a:r>
              <a:rPr lang="es-ES" dirty="0" err="1"/>
              <a:t>max</a:t>
            </a:r>
            <a:r>
              <a:rPr lang="es-ES" dirty="0"/>
              <a:t> 2g)</a:t>
            </a:r>
          </a:p>
        </p:txBody>
      </p:sp>
      <p:cxnSp>
        <p:nvCxnSpPr>
          <p:cNvPr id="13" name="Conector recto de flecha 12"/>
          <p:cNvCxnSpPr/>
          <p:nvPr/>
        </p:nvCxnSpPr>
        <p:spPr>
          <a:xfrm flipH="1">
            <a:off x="4999383" y="4965591"/>
            <a:ext cx="238537" cy="3093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/>
          <p:cNvCxnSpPr/>
          <p:nvPr/>
        </p:nvCxnSpPr>
        <p:spPr>
          <a:xfrm>
            <a:off x="2232991" y="5010976"/>
            <a:ext cx="0" cy="3878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ángulo 15"/>
          <p:cNvSpPr/>
          <p:nvPr/>
        </p:nvSpPr>
        <p:spPr>
          <a:xfrm>
            <a:off x="1656522" y="5567912"/>
            <a:ext cx="1550504" cy="5015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Alta </a:t>
            </a:r>
          </a:p>
        </p:txBody>
      </p:sp>
      <p:sp>
        <p:nvSpPr>
          <p:cNvPr id="17" name="Rectángulo 16"/>
          <p:cNvSpPr/>
          <p:nvPr/>
        </p:nvSpPr>
        <p:spPr>
          <a:xfrm>
            <a:off x="4601817" y="5392458"/>
            <a:ext cx="1378226" cy="6439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Buena respuesta</a:t>
            </a:r>
          </a:p>
        </p:txBody>
      </p:sp>
      <p:cxnSp>
        <p:nvCxnSpPr>
          <p:cNvPr id="19" name="Conector recto de flecha 18"/>
          <p:cNvCxnSpPr/>
          <p:nvPr/>
        </p:nvCxnSpPr>
        <p:spPr>
          <a:xfrm flipH="1">
            <a:off x="3485322" y="5844209"/>
            <a:ext cx="99391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de flecha 20"/>
          <p:cNvCxnSpPr/>
          <p:nvPr/>
        </p:nvCxnSpPr>
        <p:spPr>
          <a:xfrm>
            <a:off x="3644348" y="3591339"/>
            <a:ext cx="117944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de flecha 22"/>
          <p:cNvCxnSpPr/>
          <p:nvPr/>
        </p:nvCxnSpPr>
        <p:spPr>
          <a:xfrm>
            <a:off x="7815468" y="3543715"/>
            <a:ext cx="81169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de flecha 24"/>
          <p:cNvCxnSpPr/>
          <p:nvPr/>
        </p:nvCxnSpPr>
        <p:spPr>
          <a:xfrm>
            <a:off x="10172699" y="4965591"/>
            <a:ext cx="8283" cy="4332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ángulo 25"/>
          <p:cNvSpPr/>
          <p:nvPr/>
        </p:nvSpPr>
        <p:spPr>
          <a:xfrm>
            <a:off x="9743660" y="5567912"/>
            <a:ext cx="1123123" cy="4685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UCIP</a:t>
            </a:r>
          </a:p>
        </p:txBody>
      </p:sp>
      <p:cxnSp>
        <p:nvCxnSpPr>
          <p:cNvPr id="28" name="Conector recto de flecha 27"/>
          <p:cNvCxnSpPr/>
          <p:nvPr/>
        </p:nvCxnSpPr>
        <p:spPr>
          <a:xfrm>
            <a:off x="6848060" y="5010976"/>
            <a:ext cx="281610" cy="2508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ángulo 28"/>
          <p:cNvSpPr/>
          <p:nvPr/>
        </p:nvSpPr>
        <p:spPr>
          <a:xfrm>
            <a:off x="6848060" y="5311336"/>
            <a:ext cx="1722782" cy="10347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Si respuesta parcial observación 4-6horas</a:t>
            </a:r>
          </a:p>
        </p:txBody>
      </p:sp>
    </p:spTree>
    <p:extLst>
      <p:ext uri="{BB962C8B-B14F-4D97-AF65-F5344CB8AC3E}">
        <p14:creationId xmlns:p14="http://schemas.microsoft.com/office/powerpoint/2010/main" val="18028428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Crisis de broncoespasmo al alta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Control por su pediatra en 24- 48 horas. </a:t>
            </a:r>
          </a:p>
          <a:p>
            <a:r>
              <a:rPr lang="es-ES" dirty="0" err="1"/>
              <a:t>Ventolin</a:t>
            </a:r>
            <a:r>
              <a:rPr lang="es-ES" dirty="0"/>
              <a:t> + cámara inhalada según técnica explicada: x </a:t>
            </a:r>
            <a:r>
              <a:rPr lang="es-ES" dirty="0" err="1"/>
              <a:t>puff</a:t>
            </a:r>
            <a:r>
              <a:rPr lang="es-ES" dirty="0"/>
              <a:t> cada 4- 6 horas las siguientes 24 horas , posteriormente espaciar a cada 8 horas si el estado del niño lo permite. </a:t>
            </a:r>
          </a:p>
          <a:p>
            <a:r>
              <a:rPr lang="es-ES" dirty="0"/>
              <a:t>Corticoide oral durante 3- 5 días (en crisis moderadas).</a:t>
            </a:r>
          </a:p>
          <a:p>
            <a:r>
              <a:rPr lang="es-ES" dirty="0"/>
              <a:t>Si toma </a:t>
            </a:r>
            <a:r>
              <a:rPr lang="es-ES" dirty="0" err="1"/>
              <a:t>budesonida</a:t>
            </a:r>
            <a:r>
              <a:rPr lang="es-ES" dirty="0"/>
              <a:t> o </a:t>
            </a:r>
            <a:r>
              <a:rPr lang="es-ES" dirty="0" err="1"/>
              <a:t>fluticasona</a:t>
            </a:r>
            <a:r>
              <a:rPr lang="es-ES" dirty="0"/>
              <a:t> no olvidar repasar técnica inhalación con cámara y recordar enjuague boca posterior al uso </a:t>
            </a:r>
          </a:p>
          <a:p>
            <a:r>
              <a:rPr lang="es-ES" dirty="0"/>
              <a:t>Si crisis asmática grave acudir a Urgencia rápidamente poniendo un </a:t>
            </a:r>
            <a:r>
              <a:rPr lang="es-ES" dirty="0" err="1"/>
              <a:t>puff</a:t>
            </a:r>
            <a:r>
              <a:rPr lang="es-ES" dirty="0"/>
              <a:t> de </a:t>
            </a:r>
            <a:r>
              <a:rPr lang="es-ES" dirty="0" err="1"/>
              <a:t>ventolin</a:t>
            </a:r>
            <a:r>
              <a:rPr lang="es-ES" dirty="0"/>
              <a:t> por minuto por el camino. </a:t>
            </a:r>
          </a:p>
        </p:txBody>
      </p:sp>
    </p:spTree>
    <p:extLst>
      <p:ext uri="{BB962C8B-B14F-4D97-AF65-F5344CB8AC3E}">
        <p14:creationId xmlns:p14="http://schemas.microsoft.com/office/powerpoint/2010/main" val="2838556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Bibliografía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/>
              <a:t>Luaces</a:t>
            </a:r>
            <a:r>
              <a:rPr lang="es-ES" dirty="0"/>
              <a:t> </a:t>
            </a:r>
            <a:r>
              <a:rPr lang="es-ES" dirty="0" err="1"/>
              <a:t>Cubells</a:t>
            </a:r>
            <a:r>
              <a:rPr lang="es-ES" dirty="0"/>
              <a:t> Carles; Delgado </a:t>
            </a:r>
            <a:r>
              <a:rPr lang="es-ES" dirty="0" err="1"/>
              <a:t>Maireles</a:t>
            </a:r>
            <a:r>
              <a:rPr lang="es-ES" dirty="0"/>
              <a:t> M et </a:t>
            </a:r>
            <a:r>
              <a:rPr lang="es-ES" dirty="0" err="1"/>
              <a:t>al;Urgencias</a:t>
            </a:r>
            <a:r>
              <a:rPr lang="es-ES" dirty="0"/>
              <a:t> pediátricas de atención primaria en coordinación con el Hospital Sant Joan de Dèu.1ºEd.Madrid 2015.</a:t>
            </a:r>
          </a:p>
          <a:p>
            <a:r>
              <a:rPr lang="es-ES" dirty="0"/>
              <a:t>Guía rápida de Urgencias en Pediatria,2017. Fundación de Alcorcón.</a:t>
            </a:r>
          </a:p>
          <a:p>
            <a:r>
              <a:rPr lang="es-ES" dirty="0"/>
              <a:t>Cano </a:t>
            </a:r>
            <a:r>
              <a:rPr lang="es-ES" dirty="0" err="1"/>
              <a:t>Garcinuño</a:t>
            </a:r>
            <a:r>
              <a:rPr lang="es-ES" dirty="0"/>
              <a:t> A, et al. Prescripción de fármacos anticatarrales de uso sistémico a niños de 0-13años. Un problema no resuelto. </a:t>
            </a:r>
            <a:r>
              <a:rPr lang="es-ES" dirty="0" err="1"/>
              <a:t>An</a:t>
            </a:r>
            <a:r>
              <a:rPr lang="es-ES" dirty="0"/>
              <a:t> </a:t>
            </a:r>
            <a:r>
              <a:rPr lang="es-ES" dirty="0" err="1"/>
              <a:t>Pediatr</a:t>
            </a:r>
            <a:r>
              <a:rPr lang="es-ES" dirty="0"/>
              <a:t> (</a:t>
            </a:r>
            <a:r>
              <a:rPr lang="es-ES" dirty="0" err="1"/>
              <a:t>Barc</a:t>
            </a:r>
            <a:r>
              <a:rPr lang="es-ES" dirty="0"/>
              <a:t>). 2012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84896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Infección respiratoria de vías altas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Infección banal más frecuente en la edad pediátrica cursa con inflamación de la mucosa respiratoria desde la nariz a los bronquios</a:t>
            </a:r>
          </a:p>
          <a:p>
            <a:r>
              <a:rPr lang="es-ES" dirty="0"/>
              <a:t>Etiología viral más frecuente Rinovirus, </a:t>
            </a:r>
            <a:r>
              <a:rPr lang="es-ES" dirty="0" err="1"/>
              <a:t>Haemophilus</a:t>
            </a:r>
            <a:r>
              <a:rPr lang="es-ES" dirty="0"/>
              <a:t>, Influenza y </a:t>
            </a:r>
            <a:r>
              <a:rPr lang="es-ES" dirty="0" err="1"/>
              <a:t>Parainfluenza</a:t>
            </a:r>
            <a:endParaRPr lang="es-ES" dirty="0"/>
          </a:p>
          <a:p>
            <a:r>
              <a:rPr lang="es-ES" dirty="0"/>
              <a:t>Clínica: Obstrucción nasal, rinorrea, tos y fiebre.</a:t>
            </a:r>
          </a:p>
          <a:p>
            <a:r>
              <a:rPr lang="es-ES" dirty="0" err="1"/>
              <a:t>Diagnóstico:Clínico</a:t>
            </a:r>
            <a:r>
              <a:rPr lang="es-ES" dirty="0"/>
              <a:t> sin necesidad de PC</a:t>
            </a:r>
          </a:p>
        </p:txBody>
      </p:sp>
    </p:spTree>
    <p:extLst>
      <p:ext uri="{BB962C8B-B14F-4D97-AF65-F5344CB8AC3E}">
        <p14:creationId xmlns:p14="http://schemas.microsoft.com/office/powerpoint/2010/main" val="125176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Tratamiento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Lavados nasales con suero fisiológico o hipertónico antes de las comidas y del sueño+/- aspiración de secreciones.</a:t>
            </a:r>
          </a:p>
          <a:p>
            <a:r>
              <a:rPr lang="es-ES" dirty="0"/>
              <a:t>Elevar cabecero de la cama 30º</a:t>
            </a:r>
          </a:p>
          <a:p>
            <a:r>
              <a:rPr lang="es-ES" dirty="0"/>
              <a:t>Fraccionar tomas</a:t>
            </a:r>
          </a:p>
          <a:p>
            <a:r>
              <a:rPr lang="es-ES" dirty="0"/>
              <a:t>Hidratación abundante</a:t>
            </a:r>
          </a:p>
          <a:p>
            <a:r>
              <a:rPr lang="es-ES" dirty="0"/>
              <a:t>Si fiebre antitérmicos</a:t>
            </a:r>
          </a:p>
        </p:txBody>
      </p:sp>
      <p:sp>
        <p:nvSpPr>
          <p:cNvPr id="4" name="Rectángulo 3"/>
          <p:cNvSpPr/>
          <p:nvPr/>
        </p:nvSpPr>
        <p:spPr>
          <a:xfrm>
            <a:off x="1881809" y="5075583"/>
            <a:ext cx="8017565" cy="14312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/>
              <a:t>Los antitusígenos y los </a:t>
            </a:r>
            <a:r>
              <a:rPr lang="es-ES" sz="2000" b="1" dirty="0" err="1"/>
              <a:t>mucolíticos</a:t>
            </a:r>
            <a:r>
              <a:rPr lang="es-ES" sz="2000" b="1" dirty="0"/>
              <a:t> no han demostrado eficacia y no están indicados para el tratamiento de la IRVA.</a:t>
            </a:r>
          </a:p>
        </p:txBody>
      </p:sp>
    </p:spTree>
    <p:extLst>
      <p:ext uri="{BB962C8B-B14F-4D97-AF65-F5344CB8AC3E}">
        <p14:creationId xmlns:p14="http://schemas.microsoft.com/office/powerpoint/2010/main" val="1136682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La vida real…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b="1" dirty="0"/>
              <a:t>Antitusígeno</a:t>
            </a:r>
          </a:p>
          <a:p>
            <a:pPr marL="0" indent="0">
              <a:buNone/>
            </a:pPr>
            <a:r>
              <a:rPr lang="es-ES" dirty="0"/>
              <a:t>-</a:t>
            </a:r>
            <a:r>
              <a:rPr lang="es-ES" dirty="0" err="1"/>
              <a:t>Romilar</a:t>
            </a:r>
            <a:r>
              <a:rPr lang="es-ES" dirty="0"/>
              <a:t> (Dextrometorfano) 1gota/kg por la noche</a:t>
            </a:r>
          </a:p>
          <a:p>
            <a:pPr marL="0" indent="0">
              <a:buNone/>
            </a:pPr>
            <a:r>
              <a:rPr lang="es-ES" dirty="0"/>
              <a:t>-</a:t>
            </a:r>
            <a:r>
              <a:rPr lang="es-ES" dirty="0" err="1"/>
              <a:t>Flutox</a:t>
            </a:r>
            <a:r>
              <a:rPr lang="es-ES" dirty="0"/>
              <a:t> (</a:t>
            </a:r>
            <a:r>
              <a:rPr lang="es-ES" dirty="0" err="1"/>
              <a:t>Cloperastina</a:t>
            </a:r>
            <a:r>
              <a:rPr lang="es-ES" dirty="0"/>
              <a:t>) &lt;6años=2,5ml &gt;6años=5ml</a:t>
            </a:r>
          </a:p>
          <a:p>
            <a:pPr marL="0" indent="0">
              <a:buNone/>
            </a:pPr>
            <a:r>
              <a:rPr lang="es-ES" dirty="0"/>
              <a:t>-</a:t>
            </a:r>
            <a:r>
              <a:rPr lang="es-ES" dirty="0" err="1"/>
              <a:t>Bisolbon</a:t>
            </a:r>
            <a:r>
              <a:rPr lang="es-ES" dirty="0"/>
              <a:t>, </a:t>
            </a:r>
            <a:r>
              <a:rPr lang="es-ES" dirty="0" err="1"/>
              <a:t>codeisan</a:t>
            </a:r>
            <a:r>
              <a:rPr lang="es-ES" dirty="0"/>
              <a:t> (codeína) no en &lt;12años</a:t>
            </a:r>
          </a:p>
          <a:p>
            <a:pPr marL="0" indent="0">
              <a:buNone/>
            </a:pPr>
            <a:r>
              <a:rPr lang="es-ES" dirty="0"/>
              <a:t>-</a:t>
            </a:r>
            <a:r>
              <a:rPr lang="es-ES" dirty="0" err="1"/>
              <a:t>Tuscalman</a:t>
            </a:r>
            <a:r>
              <a:rPr lang="es-ES" dirty="0"/>
              <a:t> (</a:t>
            </a:r>
            <a:r>
              <a:rPr lang="es-ES" dirty="0" err="1"/>
              <a:t>noscapina</a:t>
            </a:r>
            <a:r>
              <a:rPr lang="es-ES" dirty="0"/>
              <a:t>)jarabe o supo </a:t>
            </a:r>
          </a:p>
          <a:p>
            <a:pPr marL="0" indent="0">
              <a:buNone/>
            </a:pPr>
            <a:r>
              <a:rPr lang="es-ES" dirty="0"/>
              <a:t>-</a:t>
            </a:r>
            <a:r>
              <a:rPr lang="es-ES" dirty="0" err="1"/>
              <a:t>Grintuss</a:t>
            </a:r>
            <a:r>
              <a:rPr lang="es-ES" dirty="0"/>
              <a:t> jarabe (natural).</a:t>
            </a:r>
          </a:p>
        </p:txBody>
      </p:sp>
      <p:sp>
        <p:nvSpPr>
          <p:cNvPr id="5" name="Marcador de contenido 4"/>
          <p:cNvSpPr>
            <a:spLocks noGrp="1"/>
          </p:cNvSpPr>
          <p:nvPr>
            <p:ph sz="half" idx="2"/>
          </p:nvPr>
        </p:nvSpPr>
        <p:spPr>
          <a:xfrm>
            <a:off x="6284843" y="1825625"/>
            <a:ext cx="5181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b="1" dirty="0" err="1"/>
              <a:t>Mucolítico</a:t>
            </a:r>
            <a:endParaRPr lang="es-ES" b="1" dirty="0"/>
          </a:p>
          <a:p>
            <a:pPr marL="0" indent="0">
              <a:buNone/>
            </a:pPr>
            <a:r>
              <a:rPr lang="es-ES" dirty="0"/>
              <a:t>-</a:t>
            </a:r>
            <a:r>
              <a:rPr lang="es-ES" dirty="0" err="1"/>
              <a:t>Flumil</a:t>
            </a:r>
            <a:r>
              <a:rPr lang="es-ES" dirty="0"/>
              <a:t> (</a:t>
            </a:r>
            <a:r>
              <a:rPr lang="es-ES" dirty="0" err="1"/>
              <a:t>acetilcisteina</a:t>
            </a:r>
            <a:r>
              <a:rPr lang="es-ES" dirty="0"/>
              <a:t>) 100mg/8horas</a:t>
            </a:r>
          </a:p>
          <a:p>
            <a:pPr marL="0" indent="0">
              <a:buNone/>
            </a:pPr>
            <a:r>
              <a:rPr lang="es-ES" dirty="0"/>
              <a:t>-</a:t>
            </a:r>
            <a:r>
              <a:rPr lang="es-ES" dirty="0" err="1"/>
              <a:t>Mucosan</a:t>
            </a:r>
            <a:r>
              <a:rPr lang="es-ES" dirty="0"/>
              <a:t> (</a:t>
            </a:r>
            <a:r>
              <a:rPr lang="es-ES" dirty="0" err="1"/>
              <a:t>Ambroxol</a:t>
            </a:r>
            <a:r>
              <a:rPr lang="es-ES" dirty="0"/>
              <a:t>) &lt;5años 2,5ml &gt;5años 5ml cada 12horas</a:t>
            </a:r>
          </a:p>
          <a:p>
            <a:pPr marL="0" indent="0">
              <a:buNone/>
            </a:pPr>
            <a:r>
              <a:rPr lang="es-ES" dirty="0"/>
              <a:t>-</a:t>
            </a:r>
            <a:r>
              <a:rPr lang="es-ES" dirty="0" err="1"/>
              <a:t>Acthitiol</a:t>
            </a:r>
            <a:r>
              <a:rPr lang="es-ES" dirty="0"/>
              <a:t> (</a:t>
            </a:r>
            <a:r>
              <a:rPr lang="es-ES" dirty="0" err="1"/>
              <a:t>Carbocisteina</a:t>
            </a:r>
            <a:r>
              <a:rPr lang="es-ES" dirty="0"/>
              <a:t>)&lt;5años 300mg/días &gt;5años600mg/día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500" y="227806"/>
            <a:ext cx="2857500" cy="1600200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6396" y="47642"/>
            <a:ext cx="2006445" cy="2006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236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Ayuda para el día a día: Antihistamínicos </a:t>
            </a:r>
          </a:p>
        </p:txBody>
      </p:sp>
      <p:sp>
        <p:nvSpPr>
          <p:cNvPr id="5" name="Marcador de contenido 4"/>
          <p:cNvSpPr>
            <a:spLocks noGrp="1"/>
          </p:cNvSpPr>
          <p:nvPr>
            <p:ph sz="half" idx="1"/>
          </p:nvPr>
        </p:nvSpPr>
        <p:spPr>
          <a:xfrm>
            <a:off x="838200" y="1918391"/>
            <a:ext cx="5181600" cy="4351338"/>
          </a:xfrm>
        </p:spPr>
        <p:txBody>
          <a:bodyPr/>
          <a:lstStyle/>
          <a:p>
            <a:r>
              <a:rPr lang="es-ES" dirty="0"/>
              <a:t>Menores de 2años con tos y rinorrea importante:</a:t>
            </a:r>
          </a:p>
          <a:p>
            <a:pPr marL="457200" lvl="1" indent="0">
              <a:buNone/>
            </a:pPr>
            <a:r>
              <a:rPr lang="es-ES" dirty="0" err="1"/>
              <a:t>Fluidasa</a:t>
            </a:r>
            <a:r>
              <a:rPr lang="es-ES" dirty="0"/>
              <a:t> gotas (</a:t>
            </a:r>
            <a:r>
              <a:rPr lang="es-ES" dirty="0" err="1"/>
              <a:t>Mepifilina</a:t>
            </a:r>
            <a:r>
              <a:rPr lang="es-ES" dirty="0"/>
              <a:t>)sin edad: 3gotas/kg/días= 1gota cada 12horas.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half" idx="2"/>
          </p:nvPr>
        </p:nvSpPr>
        <p:spPr>
          <a:xfrm>
            <a:off x="6172200" y="1820035"/>
            <a:ext cx="5181600" cy="4351338"/>
          </a:xfrm>
        </p:spPr>
        <p:txBody>
          <a:bodyPr/>
          <a:lstStyle/>
          <a:p>
            <a:r>
              <a:rPr lang="es-ES" dirty="0"/>
              <a:t>Niños mayores con antecedentes de hiperreactividad bronquial: </a:t>
            </a:r>
          </a:p>
          <a:p>
            <a:pPr marL="457200" lvl="1" indent="0">
              <a:buNone/>
            </a:pPr>
            <a:r>
              <a:rPr lang="es-ES" dirty="0" err="1"/>
              <a:t>Zasten</a:t>
            </a:r>
            <a:r>
              <a:rPr lang="es-ES" dirty="0"/>
              <a:t> (</a:t>
            </a:r>
            <a:r>
              <a:rPr lang="es-ES" dirty="0" err="1"/>
              <a:t>Ketotifeno</a:t>
            </a:r>
            <a:r>
              <a:rPr lang="es-ES" dirty="0"/>
              <a:t>) &gt;6meses: 0,5ml/kg en dos dosis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9217" y="4365762"/>
            <a:ext cx="3322983" cy="2492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950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LARINGITIS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La laringitis </a:t>
            </a:r>
            <a:r>
              <a:rPr lang="es-ES" dirty="0" err="1"/>
              <a:t>subglótica</a:t>
            </a:r>
            <a:r>
              <a:rPr lang="es-ES" dirty="0"/>
              <a:t> es la infección obstructiva de la vía aérea superior más frecuente en la infancia.</a:t>
            </a:r>
          </a:p>
          <a:p>
            <a:r>
              <a:rPr lang="es-ES" dirty="0"/>
              <a:t>Más frecuente 6 meses y 6 años. </a:t>
            </a:r>
          </a:p>
          <a:p>
            <a:r>
              <a:rPr lang="es-ES" dirty="0"/>
              <a:t>Etiología es viral (</a:t>
            </a:r>
            <a:r>
              <a:rPr lang="es-ES" dirty="0" err="1"/>
              <a:t>Parainfluenza</a:t>
            </a:r>
            <a:r>
              <a:rPr lang="es-ES" dirty="0"/>
              <a:t> 1 y 2).</a:t>
            </a:r>
          </a:p>
          <a:p>
            <a:r>
              <a:rPr lang="es-ES" dirty="0"/>
              <a:t>La clínica habitual es tos ronca y disfonía, instaurándose a continuación estridor inspiratorio y dificultad respiratoria, de forma brusca en el </a:t>
            </a:r>
            <a:r>
              <a:rPr lang="es-ES" dirty="0" err="1"/>
              <a:t>crup</a:t>
            </a:r>
            <a:r>
              <a:rPr lang="es-ES" dirty="0"/>
              <a:t> o lenta en la laringitis.</a:t>
            </a:r>
          </a:p>
          <a:p>
            <a:r>
              <a:rPr lang="es-ES" dirty="0"/>
              <a:t> La laringitis suele ir precedida de un cuadro catarral y fiebre.</a:t>
            </a:r>
          </a:p>
        </p:txBody>
      </p:sp>
    </p:spTree>
    <p:extLst>
      <p:ext uri="{BB962C8B-B14F-4D97-AF65-F5344CB8AC3E}">
        <p14:creationId xmlns:p14="http://schemas.microsoft.com/office/powerpoint/2010/main" val="2877092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LARINGITIS</a:t>
            </a:r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4213" t="25046" r="14556" b="6733"/>
          <a:stretch/>
        </p:blipFill>
        <p:spPr>
          <a:xfrm>
            <a:off x="1500826" y="1385887"/>
            <a:ext cx="9190348" cy="4948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8571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s-ES" sz="2000" dirty="0"/>
              <a:t>LARINGITIS TRATAMIENTO</a:t>
            </a:r>
          </a:p>
        </p:txBody>
      </p:sp>
      <p:sp>
        <p:nvSpPr>
          <p:cNvPr id="4" name="Triángulo isósceles 3"/>
          <p:cNvSpPr/>
          <p:nvPr/>
        </p:nvSpPr>
        <p:spPr>
          <a:xfrm>
            <a:off x="5334000" y="662782"/>
            <a:ext cx="1318591" cy="66278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TEP</a:t>
            </a:r>
          </a:p>
        </p:txBody>
      </p:sp>
      <p:cxnSp>
        <p:nvCxnSpPr>
          <p:cNvPr id="6" name="Conector recto de flecha 5"/>
          <p:cNvCxnSpPr>
            <a:cxnSpLocks/>
          </p:cNvCxnSpPr>
          <p:nvPr/>
        </p:nvCxnSpPr>
        <p:spPr>
          <a:xfrm>
            <a:off x="6029739" y="1325563"/>
            <a:ext cx="0" cy="3309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ángulo 6"/>
          <p:cNvSpPr/>
          <p:nvPr/>
        </p:nvSpPr>
        <p:spPr>
          <a:xfrm>
            <a:off x="3909392" y="1723302"/>
            <a:ext cx="4704522" cy="3413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Posición de confort-O2-Monitorización-Taussig</a:t>
            </a:r>
          </a:p>
        </p:txBody>
      </p:sp>
      <p:sp>
        <p:nvSpPr>
          <p:cNvPr id="9" name="Rectángulo 8"/>
          <p:cNvSpPr/>
          <p:nvPr/>
        </p:nvSpPr>
        <p:spPr>
          <a:xfrm>
            <a:off x="980660" y="2210630"/>
            <a:ext cx="2504662" cy="26661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/>
              <a:t>Taussig</a:t>
            </a:r>
            <a:r>
              <a:rPr lang="es-ES" dirty="0"/>
              <a:t> leve &lt;6</a:t>
            </a:r>
          </a:p>
          <a:p>
            <a:pPr algn="ctr"/>
            <a:endParaRPr lang="es-ES" dirty="0"/>
          </a:p>
          <a:p>
            <a:pPr algn="ctr"/>
            <a:r>
              <a:rPr lang="es-ES" dirty="0"/>
              <a:t>Prednisona oral 1-2mg/kg (</a:t>
            </a:r>
            <a:r>
              <a:rPr lang="es-ES" dirty="0" err="1"/>
              <a:t>max</a:t>
            </a:r>
            <a:r>
              <a:rPr lang="es-ES" dirty="0"/>
              <a:t> 60mg) o Dexametasona oral 0,15mg/kg 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4843669" y="2244210"/>
            <a:ext cx="2504662" cy="26661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/>
              <a:t>Taussig</a:t>
            </a:r>
            <a:r>
              <a:rPr lang="es-ES" dirty="0"/>
              <a:t> moderado 6-8</a:t>
            </a:r>
          </a:p>
          <a:p>
            <a:pPr algn="ctr"/>
            <a:endParaRPr lang="es-ES" dirty="0"/>
          </a:p>
          <a:p>
            <a:pPr algn="ctr"/>
            <a:r>
              <a:rPr lang="es-ES" dirty="0"/>
              <a:t>Prednisona oral 1-2mg/kg (</a:t>
            </a:r>
            <a:r>
              <a:rPr lang="es-ES" dirty="0" err="1"/>
              <a:t>max</a:t>
            </a:r>
            <a:r>
              <a:rPr lang="es-ES" dirty="0"/>
              <a:t> 60mg) o Dexametasona iv 0,3-0,6mg/kg/dosis</a:t>
            </a:r>
          </a:p>
          <a:p>
            <a:pPr algn="ctr"/>
            <a:endParaRPr lang="es-ES" dirty="0"/>
          </a:p>
          <a:p>
            <a:pPr algn="ctr"/>
            <a:r>
              <a:rPr lang="es-ES" dirty="0" err="1"/>
              <a:t>Budesonida</a:t>
            </a:r>
            <a:r>
              <a:rPr lang="es-ES" dirty="0"/>
              <a:t> nebulizada</a:t>
            </a:r>
          </a:p>
          <a:p>
            <a:pPr algn="ctr"/>
            <a:r>
              <a:rPr lang="es-ES" dirty="0"/>
              <a:t>2mg=4ml (hasta 3ciclos)</a:t>
            </a:r>
          </a:p>
        </p:txBody>
      </p:sp>
      <p:sp>
        <p:nvSpPr>
          <p:cNvPr id="11" name="Rectángulo 10"/>
          <p:cNvSpPr/>
          <p:nvPr/>
        </p:nvSpPr>
        <p:spPr>
          <a:xfrm>
            <a:off x="8441634" y="2244210"/>
            <a:ext cx="2504662" cy="26661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/>
              <a:t>Taussig</a:t>
            </a:r>
            <a:r>
              <a:rPr lang="es-ES" dirty="0"/>
              <a:t> grave&gt;8</a:t>
            </a:r>
          </a:p>
          <a:p>
            <a:pPr algn="ctr"/>
            <a:endParaRPr lang="es-ES" dirty="0"/>
          </a:p>
          <a:p>
            <a:pPr algn="ctr"/>
            <a:r>
              <a:rPr lang="es-ES" dirty="0"/>
              <a:t>Dexametasona iv 0,6mg/kg/dosis</a:t>
            </a:r>
          </a:p>
          <a:p>
            <a:pPr algn="ctr"/>
            <a:endParaRPr lang="es-ES" dirty="0"/>
          </a:p>
          <a:p>
            <a:pPr algn="ctr"/>
            <a:r>
              <a:rPr lang="es-ES" dirty="0"/>
              <a:t>Adrenalina 1:1000</a:t>
            </a:r>
          </a:p>
          <a:p>
            <a:pPr algn="ctr"/>
            <a:r>
              <a:rPr lang="es-ES" dirty="0"/>
              <a:t>0,5ml/kg (</a:t>
            </a:r>
            <a:r>
              <a:rPr lang="es-ES" dirty="0" err="1"/>
              <a:t>max</a:t>
            </a:r>
            <a:r>
              <a:rPr lang="es-ES" dirty="0"/>
              <a:t> 5ml)</a:t>
            </a:r>
          </a:p>
          <a:p>
            <a:pPr algn="ctr"/>
            <a:r>
              <a:rPr lang="es-ES" dirty="0"/>
              <a:t>(repetir cada 90min)</a:t>
            </a:r>
          </a:p>
        </p:txBody>
      </p:sp>
      <p:cxnSp>
        <p:nvCxnSpPr>
          <p:cNvPr id="12" name="Conector recto de flecha 11"/>
          <p:cNvCxnSpPr>
            <a:cxnSpLocks/>
          </p:cNvCxnSpPr>
          <p:nvPr/>
        </p:nvCxnSpPr>
        <p:spPr>
          <a:xfrm>
            <a:off x="2073965" y="4910380"/>
            <a:ext cx="0" cy="3309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ángulo 12"/>
          <p:cNvSpPr/>
          <p:nvPr/>
        </p:nvSpPr>
        <p:spPr>
          <a:xfrm>
            <a:off x="980660" y="5344320"/>
            <a:ext cx="2716696" cy="8326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Alta </a:t>
            </a:r>
            <a:r>
              <a:rPr lang="es-ES"/>
              <a:t>domicilio </a:t>
            </a:r>
            <a:endParaRPr lang="es-ES" dirty="0"/>
          </a:p>
        </p:txBody>
      </p:sp>
      <p:cxnSp>
        <p:nvCxnSpPr>
          <p:cNvPr id="14" name="Conector recto de flecha 13"/>
          <p:cNvCxnSpPr>
            <a:cxnSpLocks/>
          </p:cNvCxnSpPr>
          <p:nvPr/>
        </p:nvCxnSpPr>
        <p:spPr>
          <a:xfrm>
            <a:off x="5966790" y="5013361"/>
            <a:ext cx="0" cy="3309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ángulo 14"/>
          <p:cNvSpPr/>
          <p:nvPr/>
        </p:nvSpPr>
        <p:spPr>
          <a:xfrm>
            <a:off x="4903305" y="5344319"/>
            <a:ext cx="2716696" cy="8326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Observación 2-4horas</a:t>
            </a:r>
          </a:p>
        </p:txBody>
      </p:sp>
      <p:cxnSp>
        <p:nvCxnSpPr>
          <p:cNvPr id="17" name="Conector recto de flecha 16"/>
          <p:cNvCxnSpPr>
            <a:cxnSpLocks/>
          </p:cNvCxnSpPr>
          <p:nvPr/>
        </p:nvCxnSpPr>
        <p:spPr>
          <a:xfrm flipH="1">
            <a:off x="3856384" y="5760641"/>
            <a:ext cx="93427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de flecha 19"/>
          <p:cNvCxnSpPr/>
          <p:nvPr/>
        </p:nvCxnSpPr>
        <p:spPr>
          <a:xfrm flipH="1">
            <a:off x="7752522" y="5013361"/>
            <a:ext cx="689112" cy="3309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de flecha 21"/>
          <p:cNvCxnSpPr/>
          <p:nvPr/>
        </p:nvCxnSpPr>
        <p:spPr>
          <a:xfrm>
            <a:off x="7620001" y="5760640"/>
            <a:ext cx="61622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Marcador de contenido 22"/>
          <p:cNvSpPr>
            <a:spLocks noGrp="1"/>
          </p:cNvSpPr>
          <p:nvPr>
            <p:ph idx="1"/>
          </p:nvPr>
        </p:nvSpPr>
        <p:spPr>
          <a:xfrm>
            <a:off x="8441634" y="5395808"/>
            <a:ext cx="2912166" cy="7296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s-ES" sz="1800" dirty="0"/>
              <a:t>Traslado hospital</a:t>
            </a:r>
          </a:p>
        </p:txBody>
      </p:sp>
    </p:spTree>
    <p:extLst>
      <p:ext uri="{BB962C8B-B14F-4D97-AF65-F5344CB8AC3E}">
        <p14:creationId xmlns:p14="http://schemas.microsoft.com/office/powerpoint/2010/main" val="295011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Laringitis al alta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 En laringitis aguda moderada-grave pautar </a:t>
            </a:r>
            <a:r>
              <a:rPr lang="es-ES" dirty="0" err="1"/>
              <a:t>prednisolona</a:t>
            </a:r>
            <a:r>
              <a:rPr lang="es-ES" dirty="0"/>
              <a:t> 0,15mg/kg/12 horas durante 48-72 horas. </a:t>
            </a:r>
          </a:p>
          <a:p>
            <a:r>
              <a:rPr lang="es-ES" dirty="0"/>
              <a:t> Elevar cabecero de la cama, procurando un ambiente tranquilo evitando el llanto. </a:t>
            </a:r>
          </a:p>
          <a:p>
            <a:r>
              <a:rPr lang="es-ES" dirty="0"/>
              <a:t> Administrar ibuprofeno como antitérmico de elección por su efecto antiinflamatorio. </a:t>
            </a:r>
          </a:p>
          <a:p>
            <a:r>
              <a:rPr lang="es-ES" dirty="0"/>
              <a:t> Aumentar la ingesta de líquidos. </a:t>
            </a:r>
          </a:p>
          <a:p>
            <a:r>
              <a:rPr lang="es-ES" dirty="0"/>
              <a:t> Vigilar aparición o agravamiento de signos de dificultad respiratoria. </a:t>
            </a:r>
          </a:p>
          <a:p>
            <a:r>
              <a:rPr lang="es-ES" dirty="0"/>
              <a:t> En caso de síntomas leves, puede ser eficaz respirar aire frío. 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986675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1268</Words>
  <Application>Microsoft Office PowerPoint</Application>
  <PresentationFormat>Panorámica</PresentationFormat>
  <Paragraphs>249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Tema de Office</vt:lpstr>
      <vt:lpstr>INFECCIONES RESPIRATORIAS EN EL PACIENTE PEDIÁTRICO</vt:lpstr>
      <vt:lpstr>Infección respiratoria de vías altas</vt:lpstr>
      <vt:lpstr>Tratamiento</vt:lpstr>
      <vt:lpstr>La vida real…</vt:lpstr>
      <vt:lpstr>Ayuda para el día a día: Antihistamínicos </vt:lpstr>
      <vt:lpstr>LARINGITIS</vt:lpstr>
      <vt:lpstr>LARINGITIS</vt:lpstr>
      <vt:lpstr>LARINGITIS TRATAMIENTO</vt:lpstr>
      <vt:lpstr>Laringitis al alta</vt:lpstr>
      <vt:lpstr>BRONQUIOLITIS</vt:lpstr>
      <vt:lpstr>Bronquiolitis. Score HSJD</vt:lpstr>
      <vt:lpstr>Bronquiolitis tratamiento.</vt:lpstr>
      <vt:lpstr>Bronquiolitis al alta</vt:lpstr>
      <vt:lpstr>CRISIS DE ASMA</vt:lpstr>
      <vt:lpstr>CRISIS DE ASMA</vt:lpstr>
      <vt:lpstr>CRISIS DE BRONCOESPASMO TTO</vt:lpstr>
      <vt:lpstr>Crisis de broncoespasmo al alta</vt:lpstr>
      <vt:lpstr>Bibliografía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INFECCIONES RESPIRATORIAS EN EL PACIENTE PEDIÁTRICO</dc:title>
  <dc:creator>Jose Ramírez</dc:creator>
  <cp:lastModifiedBy>Jose Ramírez</cp:lastModifiedBy>
  <cp:revision>23</cp:revision>
  <dcterms:created xsi:type="dcterms:W3CDTF">2017-03-27T07:24:10Z</dcterms:created>
  <dcterms:modified xsi:type="dcterms:W3CDTF">2017-03-30T14:14:32Z</dcterms:modified>
</cp:coreProperties>
</file>